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3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EE881-5408-4FB7-BE2D-CDD62452F05A}" type="datetimeFigureOut">
              <a:rPr lang="ru-RU" smtClean="0"/>
              <a:pPr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1A2C-AFA9-4CC5-86EB-71694CB45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13.png"/><Relationship Id="rId7" Type="http://schemas.openxmlformats.org/officeDocument/2006/relationships/image" Target="../media/image28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38.png"/><Relationship Id="rId5" Type="http://schemas.openxmlformats.org/officeDocument/2006/relationships/image" Target="../media/image30.png"/><Relationship Id="rId10" Type="http://schemas.openxmlformats.org/officeDocument/2006/relationships/image" Target="../media/image37.png"/><Relationship Id="rId4" Type="http://schemas.openxmlformats.org/officeDocument/2006/relationships/image" Target="../media/image14.png"/><Relationship Id="rId9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6.png"/><Relationship Id="rId7" Type="http://schemas.openxmlformats.org/officeDocument/2006/relationships/image" Target="../media/image1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32.png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2.png"/><Relationship Id="rId7" Type="http://schemas.openxmlformats.org/officeDocument/2006/relationships/image" Target="../media/image48.png"/><Relationship Id="rId12" Type="http://schemas.openxmlformats.org/officeDocument/2006/relationships/image" Target="../media/image51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0" Type="http://schemas.openxmlformats.org/officeDocument/2006/relationships/image" Target="../media/image29.png"/><Relationship Id="rId4" Type="http://schemas.openxmlformats.org/officeDocument/2006/relationships/image" Target="../media/image46.png"/><Relationship Id="rId9" Type="http://schemas.openxmlformats.org/officeDocument/2006/relationships/image" Target="../media/image5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15.png"/><Relationship Id="rId7" Type="http://schemas.openxmlformats.org/officeDocument/2006/relationships/image" Target="../media/image54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53.png"/><Relationship Id="rId10" Type="http://schemas.openxmlformats.org/officeDocument/2006/relationships/image" Target="../media/image14.png"/><Relationship Id="rId4" Type="http://schemas.openxmlformats.org/officeDocument/2006/relationships/image" Target="../media/image52.png"/><Relationship Id="rId9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15.png"/><Relationship Id="rId7" Type="http://schemas.openxmlformats.org/officeDocument/2006/relationships/image" Target="../media/image54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53.png"/><Relationship Id="rId10" Type="http://schemas.openxmlformats.org/officeDocument/2006/relationships/image" Target="../media/image14.png"/><Relationship Id="rId4" Type="http://schemas.openxmlformats.org/officeDocument/2006/relationships/image" Target="../media/image52.png"/><Relationship Id="rId9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2.jpeg"/><Relationship Id="rId17" Type="http://schemas.openxmlformats.org/officeDocument/2006/relationships/image" Target="../media/image11.png"/><Relationship Id="rId2" Type="http://schemas.openxmlformats.org/officeDocument/2006/relationships/image" Target="../media/image2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29.png"/><Relationship Id="rId12" Type="http://schemas.openxmlformats.org/officeDocument/2006/relationships/image" Target="../media/image3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21.png"/><Relationship Id="rId5" Type="http://schemas.openxmlformats.org/officeDocument/2006/relationships/image" Target="../media/image27.png"/><Relationship Id="rId15" Type="http://schemas.openxmlformats.org/officeDocument/2006/relationships/image" Target="../media/image34.png"/><Relationship Id="rId10" Type="http://schemas.openxmlformats.org/officeDocument/2006/relationships/image" Target="../media/image32.png"/><Relationship Id="rId4" Type="http://schemas.openxmlformats.org/officeDocument/2006/relationships/image" Target="../media/image16.png"/><Relationship Id="rId9" Type="http://schemas.openxmlformats.org/officeDocument/2006/relationships/image" Target="../media/image31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357166"/>
            <a:ext cx="596830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Тригонометрия</a:t>
            </a:r>
            <a:r>
              <a:rPr lang="ru-RU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.</a:t>
            </a:r>
            <a:endParaRPr lang="ru-RU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28860" y="3643314"/>
            <a:ext cx="571504" cy="369332"/>
          </a:xfrm>
          <a:prstGeom prst="rect">
            <a:avLst/>
          </a:prstGeom>
          <a:solidFill>
            <a:schemeClr val="bg1"/>
          </a:solidFill>
          <a:effectLst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596" y="3143248"/>
            <a:ext cx="4000528" cy="30003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1500174"/>
            <a:ext cx="6400800" cy="135732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Тригонометрические</a:t>
            </a: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уравнения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6380" y="6072206"/>
            <a:ext cx="325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Попкова Т.Г.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МОУ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СОШ №2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Наибольшее и наименьшее значения функции на промежутке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8858312" cy="5126055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</a:t>
            </a:r>
            <a:endParaRPr lang="ru-RU" sz="2400" dirty="0"/>
          </a:p>
        </p:txBody>
      </p:sp>
      <p:grpSp>
        <p:nvGrpSpPr>
          <p:cNvPr id="4" name="Группа 7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02713" y="1823140"/>
            <a:ext cx="7775368" cy="2500330"/>
            <a:chOff x="2780" y="3794"/>
            <a:chExt cx="4509" cy="2430"/>
          </a:xfrm>
        </p:grpSpPr>
        <p:cxnSp>
          <p:nvCxnSpPr>
            <p:cNvPr id="9" name="AutoShape 6"/>
            <p:cNvCxnSpPr>
              <a:cxnSpLocks noChangeShapeType="1"/>
            </p:cNvCxnSpPr>
            <p:nvPr/>
          </p:nvCxnSpPr>
          <p:spPr bwMode="auto">
            <a:xfrm>
              <a:off x="2780" y="4883"/>
              <a:ext cx="4509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" name="AutoShape 7"/>
            <p:cNvCxnSpPr>
              <a:cxnSpLocks noChangeShapeType="1"/>
            </p:cNvCxnSpPr>
            <p:nvPr/>
          </p:nvCxnSpPr>
          <p:spPr bwMode="auto">
            <a:xfrm flipV="1">
              <a:off x="4320" y="379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571612"/>
            <a:ext cx="152400" cy="4095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01090" y="2857496"/>
            <a:ext cx="142875" cy="409575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928934"/>
            <a:ext cx="276225" cy="2762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928934"/>
            <a:ext cx="123825" cy="2762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3000372"/>
            <a:ext cx="238125" cy="276225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3000364" y="2214554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928926" y="3357562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-1</a:t>
            </a:r>
            <a:endParaRPr lang="ru-RU" sz="1600" dirty="0"/>
          </a:p>
        </p:txBody>
      </p:sp>
      <p:sp>
        <p:nvSpPr>
          <p:cNvPr id="30" name="Полилиния 29"/>
          <p:cNvSpPr/>
          <p:nvPr/>
        </p:nvSpPr>
        <p:spPr>
          <a:xfrm>
            <a:off x="212651" y="2362200"/>
            <a:ext cx="7825563" cy="1095153"/>
          </a:xfrm>
          <a:custGeom>
            <a:avLst/>
            <a:gdLst>
              <a:gd name="connsiteX0" fmla="*/ 0 w 7825563"/>
              <a:gd name="connsiteY0" fmla="*/ 583019 h 1095153"/>
              <a:gd name="connsiteX1" fmla="*/ 754912 w 7825563"/>
              <a:gd name="connsiteY1" fmla="*/ 83288 h 1095153"/>
              <a:gd name="connsiteX2" fmla="*/ 2286000 w 7825563"/>
              <a:gd name="connsiteY2" fmla="*/ 1082749 h 1095153"/>
              <a:gd name="connsiteX3" fmla="*/ 3806456 w 7825563"/>
              <a:gd name="connsiteY3" fmla="*/ 72656 h 1095153"/>
              <a:gd name="connsiteX4" fmla="*/ 5295014 w 7825563"/>
              <a:gd name="connsiteY4" fmla="*/ 1093381 h 1095153"/>
              <a:gd name="connsiteX5" fmla="*/ 6804837 w 7825563"/>
              <a:gd name="connsiteY5" fmla="*/ 83288 h 1095153"/>
              <a:gd name="connsiteX6" fmla="*/ 7825563 w 7825563"/>
              <a:gd name="connsiteY6" fmla="*/ 955158 h 1095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25563" h="1095153">
                <a:moveTo>
                  <a:pt x="0" y="583019"/>
                </a:moveTo>
                <a:cubicBezTo>
                  <a:pt x="186956" y="291509"/>
                  <a:pt x="373912" y="0"/>
                  <a:pt x="754912" y="83288"/>
                </a:cubicBezTo>
                <a:cubicBezTo>
                  <a:pt x="1135912" y="166576"/>
                  <a:pt x="1777409" y="1084521"/>
                  <a:pt x="2286000" y="1082749"/>
                </a:cubicBezTo>
                <a:cubicBezTo>
                  <a:pt x="2794591" y="1080977"/>
                  <a:pt x="3304954" y="70884"/>
                  <a:pt x="3806456" y="72656"/>
                </a:cubicBezTo>
                <a:cubicBezTo>
                  <a:pt x="4307958" y="74428"/>
                  <a:pt x="4795284" y="1091609"/>
                  <a:pt x="5295014" y="1093381"/>
                </a:cubicBezTo>
                <a:cubicBezTo>
                  <a:pt x="5794744" y="1095153"/>
                  <a:pt x="6383079" y="106325"/>
                  <a:pt x="6804837" y="83288"/>
                </a:cubicBezTo>
                <a:cubicBezTo>
                  <a:pt x="7226595" y="60251"/>
                  <a:pt x="7526079" y="507704"/>
                  <a:pt x="7825563" y="95515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495794" y="2900698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213453" y="2912212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16200000" flipV="1">
            <a:off x="2041083" y="3141567"/>
            <a:ext cx="409631" cy="1093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6200000" flipH="1">
            <a:off x="3401081" y="2824602"/>
            <a:ext cx="247054" cy="5826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Овал 49"/>
          <p:cNvSpPr/>
          <p:nvPr/>
        </p:nvSpPr>
        <p:spPr>
          <a:xfrm>
            <a:off x="2210824" y="3328337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488431" y="2653948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3269411" y="2700068"/>
            <a:ext cx="250166" cy="1588"/>
          </a:xfrm>
          <a:prstGeom prst="line">
            <a:avLst/>
          </a:prstGeom>
          <a:ln w="1905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2493034" y="3459192"/>
            <a:ext cx="767751" cy="8627"/>
          </a:xfrm>
          <a:prstGeom prst="line">
            <a:avLst/>
          </a:prstGeom>
          <a:ln w="1905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Овал 61"/>
          <p:cNvSpPr/>
          <p:nvPr/>
        </p:nvSpPr>
        <p:spPr>
          <a:xfrm>
            <a:off x="3229655" y="2663114"/>
            <a:ext cx="71438" cy="7143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222990" y="3426103"/>
            <a:ext cx="71438" cy="7143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2242868" y="2941608"/>
            <a:ext cx="1276709" cy="862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endCxn id="62" idx="4"/>
          </p:cNvCxnSpPr>
          <p:nvPr/>
        </p:nvCxnSpPr>
        <p:spPr>
          <a:xfrm rot="5400000" flipH="1" flipV="1">
            <a:off x="2892133" y="3094578"/>
            <a:ext cx="733267" cy="1321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071810"/>
            <a:ext cx="98797" cy="357190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3" y="2527779"/>
            <a:ext cx="285752" cy="329714"/>
          </a:xfrm>
          <a:prstGeom prst="rect">
            <a:avLst/>
          </a:prstGeom>
          <a:noFill/>
        </p:spPr>
      </p:pic>
      <p:sp>
        <p:nvSpPr>
          <p:cNvPr id="77" name="TextBox 76"/>
          <p:cNvSpPr txBox="1"/>
          <p:nvPr/>
        </p:nvSpPr>
        <p:spPr>
          <a:xfrm>
            <a:off x="4214810" y="1500174"/>
            <a:ext cx="302999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y=sin x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на [-2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π/3;π/6]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4714884"/>
            <a:ext cx="981075" cy="276225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000636"/>
            <a:ext cx="809625" cy="495300"/>
          </a:xfrm>
          <a:prstGeom prst="rect">
            <a:avLst/>
          </a:prstGeom>
          <a:noFill/>
        </p:spPr>
      </p:pic>
      <p:sp>
        <p:nvSpPr>
          <p:cNvPr id="83" name="TextBox 82"/>
          <p:cNvSpPr txBox="1"/>
          <p:nvPr/>
        </p:nvSpPr>
        <p:spPr>
          <a:xfrm>
            <a:off x="1428728" y="4643446"/>
            <a:ext cx="827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50" grpId="0" animBg="1"/>
      <p:bldP spid="51" grpId="0" animBg="1"/>
      <p:bldP spid="62" grpId="0" animBg="1"/>
      <p:bldP spid="63" grpId="0" animBg="1"/>
      <p:bldP spid="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8" name="Рисунок 7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02713" y="1823140"/>
            <a:ext cx="7775368" cy="2500330"/>
            <a:chOff x="2780" y="3794"/>
            <a:chExt cx="4509" cy="2430"/>
          </a:xfrm>
        </p:grpSpPr>
        <p:cxnSp>
          <p:nvCxnSpPr>
            <p:cNvPr id="10" name="AutoShape 6"/>
            <p:cNvCxnSpPr>
              <a:cxnSpLocks noChangeShapeType="1"/>
            </p:cNvCxnSpPr>
            <p:nvPr/>
          </p:nvCxnSpPr>
          <p:spPr bwMode="auto">
            <a:xfrm>
              <a:off x="2780" y="4883"/>
              <a:ext cx="4509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1" name="AutoShape 7"/>
            <p:cNvCxnSpPr>
              <a:cxnSpLocks noChangeShapeType="1"/>
            </p:cNvCxnSpPr>
            <p:nvPr/>
          </p:nvCxnSpPr>
          <p:spPr bwMode="auto">
            <a:xfrm flipV="1">
              <a:off x="4320" y="379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7" name="TextBox 16"/>
          <p:cNvSpPr txBox="1"/>
          <p:nvPr/>
        </p:nvSpPr>
        <p:spPr>
          <a:xfrm>
            <a:off x="1571604" y="2857496"/>
            <a:ext cx="360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-</a:t>
            </a:r>
            <a:r>
              <a:rPr lang="el-GR" sz="1600" dirty="0" smtClean="0"/>
              <a:t>π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643438" y="2857496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000364" y="2214554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000364" y="3357562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-1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000364" y="1785926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у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8429652" y="2857496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30" name="Полилиния 29"/>
          <p:cNvSpPr/>
          <p:nvPr/>
        </p:nvSpPr>
        <p:spPr>
          <a:xfrm>
            <a:off x="974214" y="2445052"/>
            <a:ext cx="4635796" cy="1038446"/>
          </a:xfrm>
          <a:custGeom>
            <a:avLst/>
            <a:gdLst>
              <a:gd name="connsiteX0" fmla="*/ 0 w 4635796"/>
              <a:gd name="connsiteY0" fmla="*/ 512135 h 1038446"/>
              <a:gd name="connsiteX1" fmla="*/ 765545 w 4635796"/>
              <a:gd name="connsiteY1" fmla="*/ 1022497 h 1038446"/>
              <a:gd name="connsiteX2" fmla="*/ 1531089 w 4635796"/>
              <a:gd name="connsiteY2" fmla="*/ 512135 h 1038446"/>
              <a:gd name="connsiteX3" fmla="*/ 2296633 w 4635796"/>
              <a:gd name="connsiteY3" fmla="*/ 1772 h 1038446"/>
              <a:gd name="connsiteX4" fmla="*/ 3051545 w 4635796"/>
              <a:gd name="connsiteY4" fmla="*/ 522767 h 1038446"/>
              <a:gd name="connsiteX5" fmla="*/ 3774559 w 4635796"/>
              <a:gd name="connsiteY5" fmla="*/ 1022497 h 1038446"/>
              <a:gd name="connsiteX6" fmla="*/ 4635796 w 4635796"/>
              <a:gd name="connsiteY6" fmla="*/ 427074 h 103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35796" h="1038446">
                <a:moveTo>
                  <a:pt x="0" y="512135"/>
                </a:moveTo>
                <a:cubicBezTo>
                  <a:pt x="255182" y="767316"/>
                  <a:pt x="510364" y="1022497"/>
                  <a:pt x="765545" y="1022497"/>
                </a:cubicBezTo>
                <a:cubicBezTo>
                  <a:pt x="1020726" y="1022497"/>
                  <a:pt x="1531089" y="512135"/>
                  <a:pt x="1531089" y="512135"/>
                </a:cubicBezTo>
                <a:cubicBezTo>
                  <a:pt x="1786270" y="342014"/>
                  <a:pt x="2043224" y="0"/>
                  <a:pt x="2296633" y="1772"/>
                </a:cubicBezTo>
                <a:cubicBezTo>
                  <a:pt x="2550042" y="3544"/>
                  <a:pt x="3051545" y="522767"/>
                  <a:pt x="3051545" y="522767"/>
                </a:cubicBezTo>
                <a:cubicBezTo>
                  <a:pt x="3297866" y="692888"/>
                  <a:pt x="3510517" y="1038446"/>
                  <a:pt x="3774559" y="1022497"/>
                </a:cubicBezTo>
                <a:cubicBezTo>
                  <a:pt x="4038601" y="1006548"/>
                  <a:pt x="4337198" y="716811"/>
                  <a:pt x="4635796" y="427074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642910" y="2643182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-3</a:t>
            </a:r>
            <a:r>
              <a:rPr lang="el-GR" sz="1600" dirty="0" smtClean="0"/>
              <a:t>π/2</a:t>
            </a:r>
            <a:endParaRPr lang="ru-RU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214942" y="2571744"/>
            <a:ext cx="5854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3</a:t>
            </a:r>
            <a:r>
              <a:rPr lang="el-GR" sz="1600" dirty="0" smtClean="0"/>
              <a:t>π/2</a:t>
            </a:r>
            <a:endParaRPr lang="ru-RU" sz="1600" dirty="0"/>
          </a:p>
        </p:txBody>
      </p:sp>
      <p:sp>
        <p:nvSpPr>
          <p:cNvPr id="33" name="Овал 32"/>
          <p:cNvSpPr/>
          <p:nvPr/>
        </p:nvSpPr>
        <p:spPr>
          <a:xfrm>
            <a:off x="3730752" y="2913164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4251845" y="316016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4241632" y="29248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226003" y="3167482"/>
            <a:ext cx="71438" cy="7143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747096" y="2684678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>
            <a:stCxn id="33" idx="6"/>
            <a:endCxn id="35" idx="1"/>
          </p:cNvCxnSpPr>
          <p:nvPr/>
        </p:nvCxnSpPr>
        <p:spPr>
          <a:xfrm flipV="1">
            <a:off x="3802190" y="2948026"/>
            <a:ext cx="462572" cy="85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6200000" flipV="1">
            <a:off x="3658283" y="2795438"/>
            <a:ext cx="209006" cy="554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6200000" flipH="1">
            <a:off x="4143628" y="3113733"/>
            <a:ext cx="289790" cy="8897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3233318" y="2670048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3293431" y="2699308"/>
            <a:ext cx="473897" cy="681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3262579" y="3196742"/>
            <a:ext cx="987552" cy="7316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16200000" flipV="1">
            <a:off x="3013865" y="2977285"/>
            <a:ext cx="482803" cy="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643174" y="714356"/>
            <a:ext cx="3148619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на  (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π/3;2π/3]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57356" y="4786322"/>
            <a:ext cx="827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4857760"/>
            <a:ext cx="1943100" cy="276225"/>
          </a:xfrm>
          <a:prstGeom prst="rect">
            <a:avLst/>
          </a:prstGeom>
          <a:noFill/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286388"/>
            <a:ext cx="1019175" cy="495300"/>
          </a:xfrm>
          <a:prstGeom prst="rect">
            <a:avLst/>
          </a:prstGeom>
          <a:noFill/>
        </p:spPr>
      </p:pic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571744"/>
            <a:ext cx="174625" cy="357187"/>
          </a:xfrm>
          <a:prstGeom prst="rect">
            <a:avLst/>
          </a:prstGeom>
          <a:noFill/>
        </p:spPr>
      </p:pic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45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3000372"/>
            <a:ext cx="95831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44" grpId="0" animBg="1"/>
      <p:bldP spid="55" grpId="0" animBg="1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/>
          <p:nvPr/>
        </p:nvGrpSpPr>
        <p:grpSpPr>
          <a:xfrm>
            <a:off x="183572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Построение графиков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y=k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y=k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1)y=1/2sinx;                      2)y=2,5cosx.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/>
              <a:t>                                                    </a:t>
            </a:r>
            <a:r>
              <a:rPr lang="en-US" sz="2400" dirty="0" smtClean="0"/>
              <a:t>y</a:t>
            </a:r>
            <a:r>
              <a:rPr lang="ru-RU" sz="2400" dirty="0" smtClean="0"/>
              <a:t>  </a:t>
            </a:r>
            <a:r>
              <a:rPr lang="ru-RU" sz="1600" dirty="0" smtClean="0"/>
              <a:t>2,5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        </a:t>
            </a:r>
            <a:r>
              <a:rPr lang="en-US" sz="1600" dirty="0" smtClean="0"/>
              <a:t>1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                               x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</a:t>
            </a:r>
            <a:r>
              <a:rPr lang="en-US" sz="1600" dirty="0" smtClean="0"/>
              <a:t>-1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                                              -2,5   </a:t>
            </a:r>
            <a:r>
              <a:rPr lang="en-US" sz="2400" dirty="0" smtClean="0"/>
              <a:t>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                      </a:t>
            </a:r>
            <a:endParaRPr lang="ru-RU" sz="2400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07298" y="1437540"/>
            <a:ext cx="8018510" cy="2814157"/>
            <a:chOff x="2737" y="3437"/>
            <a:chExt cx="4650" cy="2735"/>
          </a:xfrm>
        </p:grpSpPr>
        <p:cxnSp>
          <p:nvCxnSpPr>
            <p:cNvPr id="9" name="AutoShape 6"/>
            <p:cNvCxnSpPr>
              <a:cxnSpLocks noChangeShapeType="1"/>
            </p:cNvCxnSpPr>
            <p:nvPr/>
          </p:nvCxnSpPr>
          <p:spPr bwMode="auto">
            <a:xfrm>
              <a:off x="2737" y="4899"/>
              <a:ext cx="4650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" name="AutoShape 7"/>
            <p:cNvCxnSpPr>
              <a:cxnSpLocks noChangeShapeType="1"/>
            </p:cNvCxnSpPr>
            <p:nvPr/>
          </p:nvCxnSpPr>
          <p:spPr bwMode="auto">
            <a:xfrm rot="5400000" flipH="1" flipV="1">
              <a:off x="3688" y="4803"/>
              <a:ext cx="2735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2928934"/>
            <a:ext cx="123825" cy="276225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928934"/>
            <a:ext cx="276225" cy="276225"/>
          </a:xfrm>
          <a:prstGeom prst="rect">
            <a:avLst/>
          </a:prstGeom>
          <a:noFill/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591730" y="2700670"/>
            <a:ext cx="7999377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489098" y="3216274"/>
            <a:ext cx="8011992" cy="539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928934"/>
            <a:ext cx="390525" cy="276225"/>
          </a:xfrm>
          <a:prstGeom prst="rect">
            <a:avLst/>
          </a:prstGeom>
          <a:noFill/>
        </p:spPr>
      </p:pic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2928934"/>
            <a:ext cx="238125" cy="276225"/>
          </a:xfrm>
          <a:prstGeom prst="rect">
            <a:avLst/>
          </a:prstGeom>
          <a:noFill/>
        </p:spPr>
      </p:pic>
      <p:sp>
        <p:nvSpPr>
          <p:cNvPr id="33" name="Полилиния 32"/>
          <p:cNvSpPr/>
          <p:nvPr/>
        </p:nvSpPr>
        <p:spPr>
          <a:xfrm>
            <a:off x="4514850" y="2705100"/>
            <a:ext cx="1485900" cy="247650"/>
          </a:xfrm>
          <a:custGeom>
            <a:avLst/>
            <a:gdLst>
              <a:gd name="connsiteX0" fmla="*/ 0 w 1485900"/>
              <a:gd name="connsiteY0" fmla="*/ 247650 h 247650"/>
              <a:gd name="connsiteX1" fmla="*/ 752475 w 1485900"/>
              <a:gd name="connsiteY1" fmla="*/ 0 h 247650"/>
              <a:gd name="connsiteX2" fmla="*/ 1485900 w 1485900"/>
              <a:gd name="connsiteY2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247650">
                <a:moveTo>
                  <a:pt x="0" y="247650"/>
                </a:moveTo>
                <a:cubicBezTo>
                  <a:pt x="252412" y="123825"/>
                  <a:pt x="504825" y="0"/>
                  <a:pt x="752475" y="0"/>
                </a:cubicBezTo>
                <a:cubicBezTo>
                  <a:pt x="1000125" y="0"/>
                  <a:pt x="1243012" y="123825"/>
                  <a:pt x="1485900" y="24765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>
            <a:off x="5991225" y="2698750"/>
            <a:ext cx="2276475" cy="520700"/>
          </a:xfrm>
          <a:custGeom>
            <a:avLst/>
            <a:gdLst>
              <a:gd name="connsiteX0" fmla="*/ 0 w 2276475"/>
              <a:gd name="connsiteY0" fmla="*/ 254000 h 520700"/>
              <a:gd name="connsiteX1" fmla="*/ 771525 w 2276475"/>
              <a:gd name="connsiteY1" fmla="*/ 520700 h 520700"/>
              <a:gd name="connsiteX2" fmla="*/ 1524000 w 2276475"/>
              <a:gd name="connsiteY2" fmla="*/ 254000 h 520700"/>
              <a:gd name="connsiteX3" fmla="*/ 2276475 w 2276475"/>
              <a:gd name="connsiteY3" fmla="*/ 635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6475" h="520700">
                <a:moveTo>
                  <a:pt x="0" y="254000"/>
                </a:moveTo>
                <a:cubicBezTo>
                  <a:pt x="258762" y="387350"/>
                  <a:pt x="517525" y="520700"/>
                  <a:pt x="771525" y="520700"/>
                </a:cubicBezTo>
                <a:cubicBezTo>
                  <a:pt x="1025525" y="520700"/>
                  <a:pt x="1273175" y="339725"/>
                  <a:pt x="1524000" y="254000"/>
                </a:cubicBezTo>
                <a:cubicBezTo>
                  <a:pt x="1774825" y="168275"/>
                  <a:pt x="2046288" y="0"/>
                  <a:pt x="2276475" y="635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1266825" y="2705100"/>
            <a:ext cx="3238500" cy="504825"/>
          </a:xfrm>
          <a:custGeom>
            <a:avLst/>
            <a:gdLst>
              <a:gd name="connsiteX0" fmla="*/ 3238500 w 3238500"/>
              <a:gd name="connsiteY0" fmla="*/ 247650 h 504825"/>
              <a:gd name="connsiteX1" fmla="*/ 2486025 w 3238500"/>
              <a:gd name="connsiteY1" fmla="*/ 504825 h 504825"/>
              <a:gd name="connsiteX2" fmla="*/ 1733550 w 3238500"/>
              <a:gd name="connsiteY2" fmla="*/ 247650 h 504825"/>
              <a:gd name="connsiteX3" fmla="*/ 962025 w 3238500"/>
              <a:gd name="connsiteY3" fmla="*/ 0 h 504825"/>
              <a:gd name="connsiteX4" fmla="*/ 190500 w 3238500"/>
              <a:gd name="connsiteY4" fmla="*/ 247650 h 504825"/>
              <a:gd name="connsiteX5" fmla="*/ 0 w 3238500"/>
              <a:gd name="connsiteY5" fmla="*/ 333375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38500" h="504825">
                <a:moveTo>
                  <a:pt x="3238500" y="247650"/>
                </a:moveTo>
                <a:cubicBezTo>
                  <a:pt x="2987675" y="376237"/>
                  <a:pt x="2736850" y="504825"/>
                  <a:pt x="2486025" y="504825"/>
                </a:cubicBezTo>
                <a:cubicBezTo>
                  <a:pt x="2235200" y="504825"/>
                  <a:pt x="1987550" y="331788"/>
                  <a:pt x="1733550" y="247650"/>
                </a:cubicBezTo>
                <a:cubicBezTo>
                  <a:pt x="1479550" y="163513"/>
                  <a:pt x="1219200" y="0"/>
                  <a:pt x="962025" y="0"/>
                </a:cubicBezTo>
                <a:cubicBezTo>
                  <a:pt x="704850" y="0"/>
                  <a:pt x="350837" y="192088"/>
                  <a:pt x="190500" y="247650"/>
                </a:cubicBezTo>
                <a:cubicBezTo>
                  <a:pt x="30163" y="303212"/>
                  <a:pt x="15081" y="318293"/>
                  <a:pt x="0" y="333375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467225" y="2914650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957886" y="2919411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33985" y="2662247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435935" y="1690577"/>
            <a:ext cx="7910623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435935" y="4210493"/>
            <a:ext cx="8102009" cy="1063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4479297" y="1669312"/>
            <a:ext cx="71438" cy="7143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3697023" y="2915882"/>
            <a:ext cx="71438" cy="7143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5242624" y="2903461"/>
            <a:ext cx="71438" cy="7143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3742660" y="1690577"/>
            <a:ext cx="1531089" cy="1254642"/>
          </a:xfrm>
          <a:custGeom>
            <a:avLst/>
            <a:gdLst>
              <a:gd name="connsiteX0" fmla="*/ 0 w 1531089"/>
              <a:gd name="connsiteY0" fmla="*/ 1254642 h 1254642"/>
              <a:gd name="connsiteX1" fmla="*/ 765545 w 1531089"/>
              <a:gd name="connsiteY1" fmla="*/ 0 h 1254642"/>
              <a:gd name="connsiteX2" fmla="*/ 1531089 w 1531089"/>
              <a:gd name="connsiteY2" fmla="*/ 1254642 h 1254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1089" h="1254642">
                <a:moveTo>
                  <a:pt x="0" y="1254642"/>
                </a:moveTo>
                <a:cubicBezTo>
                  <a:pt x="255182" y="627321"/>
                  <a:pt x="510364" y="0"/>
                  <a:pt x="765545" y="0"/>
                </a:cubicBezTo>
                <a:cubicBezTo>
                  <a:pt x="1020726" y="0"/>
                  <a:pt x="1275907" y="627321"/>
                  <a:pt x="1531089" y="125464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>
            <a:off x="637953" y="1671084"/>
            <a:ext cx="3094075" cy="2551814"/>
          </a:xfrm>
          <a:custGeom>
            <a:avLst/>
            <a:gdLst>
              <a:gd name="connsiteX0" fmla="*/ 3094075 w 3094075"/>
              <a:gd name="connsiteY0" fmla="*/ 1284767 h 2551814"/>
              <a:gd name="connsiteX1" fmla="*/ 2349796 w 3094075"/>
              <a:gd name="connsiteY1" fmla="*/ 2550042 h 2551814"/>
              <a:gd name="connsiteX2" fmla="*/ 1573619 w 3094075"/>
              <a:gd name="connsiteY2" fmla="*/ 1274135 h 2551814"/>
              <a:gd name="connsiteX3" fmla="*/ 818707 w 3094075"/>
              <a:gd name="connsiteY3" fmla="*/ 19493 h 2551814"/>
              <a:gd name="connsiteX4" fmla="*/ 0 w 3094075"/>
              <a:gd name="connsiteY4" fmla="*/ 1391093 h 255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075" h="2551814">
                <a:moveTo>
                  <a:pt x="3094075" y="1284767"/>
                </a:moveTo>
                <a:cubicBezTo>
                  <a:pt x="2848640" y="1918290"/>
                  <a:pt x="2603205" y="2551814"/>
                  <a:pt x="2349796" y="2550042"/>
                </a:cubicBezTo>
                <a:cubicBezTo>
                  <a:pt x="2096387" y="2548270"/>
                  <a:pt x="1573619" y="1274135"/>
                  <a:pt x="1573619" y="1274135"/>
                </a:cubicBezTo>
                <a:cubicBezTo>
                  <a:pt x="1318438" y="852377"/>
                  <a:pt x="1080977" y="0"/>
                  <a:pt x="818707" y="19493"/>
                </a:cubicBezTo>
                <a:cubicBezTo>
                  <a:pt x="556437" y="38986"/>
                  <a:pt x="278218" y="715039"/>
                  <a:pt x="0" y="1391093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олилиния 49"/>
          <p:cNvSpPr/>
          <p:nvPr/>
        </p:nvSpPr>
        <p:spPr>
          <a:xfrm>
            <a:off x="5263116" y="1663995"/>
            <a:ext cx="3104707" cy="2546498"/>
          </a:xfrm>
          <a:custGeom>
            <a:avLst/>
            <a:gdLst>
              <a:gd name="connsiteX0" fmla="*/ 0 w 3104707"/>
              <a:gd name="connsiteY0" fmla="*/ 1281224 h 2546498"/>
              <a:gd name="connsiteX1" fmla="*/ 733647 w 3104707"/>
              <a:gd name="connsiteY1" fmla="*/ 2546498 h 2546498"/>
              <a:gd name="connsiteX2" fmla="*/ 1488558 w 3104707"/>
              <a:gd name="connsiteY2" fmla="*/ 1281224 h 2546498"/>
              <a:gd name="connsiteX3" fmla="*/ 2243470 w 3104707"/>
              <a:gd name="connsiteY3" fmla="*/ 37214 h 2546498"/>
              <a:gd name="connsiteX4" fmla="*/ 3104707 w 3104707"/>
              <a:gd name="connsiteY4" fmla="*/ 1504507 h 254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4707" h="2546498">
                <a:moveTo>
                  <a:pt x="0" y="1281224"/>
                </a:moveTo>
                <a:cubicBezTo>
                  <a:pt x="242777" y="1913861"/>
                  <a:pt x="485554" y="2546498"/>
                  <a:pt x="733647" y="2546498"/>
                </a:cubicBezTo>
                <a:cubicBezTo>
                  <a:pt x="981740" y="2546498"/>
                  <a:pt x="1236921" y="1699438"/>
                  <a:pt x="1488558" y="1281224"/>
                </a:cubicBezTo>
                <a:cubicBezTo>
                  <a:pt x="1740195" y="863010"/>
                  <a:pt x="1974112" y="0"/>
                  <a:pt x="2243470" y="37214"/>
                </a:cubicBezTo>
                <a:cubicBezTo>
                  <a:pt x="2512828" y="74428"/>
                  <a:pt x="2808767" y="789467"/>
                  <a:pt x="3104707" y="1504507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7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000372"/>
            <a:ext cx="98791" cy="357166"/>
          </a:xfrm>
          <a:prstGeom prst="rect">
            <a:avLst/>
          </a:prstGeom>
          <a:noFill/>
        </p:spPr>
      </p:pic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75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000372"/>
            <a:ext cx="250776" cy="357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Множество значений функции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y=-9cos(x+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π/6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)-0,5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1≤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1≤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(x+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π/6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≤1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9≤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-9cos(x+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π/6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≤9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9,5≤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-9cos(x+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π/6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≤8,5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Є[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-9,5;8,5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y=sinx-3;               2)y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(x+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π/3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);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3)y=sin(-2x+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)+1;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4)y=5cosx;               5)y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6)y=1/2cosx-3;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7)y=-4sin(x+1)+7;    8)y=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  ;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9)y=-1-sin   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857760"/>
            <a:ext cx="114300" cy="495300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30603" y="4873475"/>
            <a:ext cx="110088" cy="495300"/>
          </a:xfrm>
          <a:prstGeom prst="rect">
            <a:avLst/>
          </a:prstGeom>
          <a:noFill/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4929198"/>
            <a:ext cx="114300" cy="44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Сетка.bmp"/>
          <p:cNvPicPr/>
          <p:nvPr/>
        </p:nvPicPr>
        <p:blipFill>
          <a:blip r:embed="rId2">
            <a:lum bright="70000"/>
          </a:blip>
          <a:stretch>
            <a:fillRect/>
          </a:stretch>
        </p:blipFill>
        <p:spPr>
          <a:xfrm>
            <a:off x="5214942" y="1428736"/>
            <a:ext cx="3176593" cy="292895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её свойства и график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1.D(y)=</a:t>
            </a:r>
          </a:p>
          <a:p>
            <a:pPr>
              <a:buNone/>
            </a:pPr>
            <a:r>
              <a:rPr lang="en-US" sz="2400" dirty="0" smtClean="0"/>
              <a:t>2.E(y)=</a:t>
            </a:r>
            <a:r>
              <a:rPr lang="ru-RU" sz="2400" dirty="0" smtClean="0"/>
              <a:t>                                                                            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3.tg(-x)=</a:t>
            </a:r>
            <a:r>
              <a:rPr lang="ru-RU" sz="2400" dirty="0" smtClean="0"/>
              <a:t>-</a:t>
            </a:r>
            <a:r>
              <a:rPr lang="en-US" sz="2400" dirty="0" err="1" smtClean="0"/>
              <a:t>tgx</a:t>
            </a:r>
            <a:endParaRPr lang="en-US" sz="2400" dirty="0" smtClean="0"/>
          </a:p>
          <a:p>
            <a:pPr>
              <a:buNone/>
            </a:pPr>
            <a:r>
              <a:rPr lang="ru-RU" sz="2400" dirty="0" smtClean="0"/>
              <a:t>                                                                                                                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4.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Возрастает на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5.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Периодичная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62146" y="1104938"/>
            <a:ext cx="1362075" cy="4095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3978" y="1428736"/>
            <a:ext cx="2981325" cy="676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857496"/>
            <a:ext cx="1285875" cy="4095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214686"/>
            <a:ext cx="1133475" cy="676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143116"/>
            <a:ext cx="1457325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cxnSp>
        <p:nvCxnSpPr>
          <p:cNvPr id="20" name="Прямая со стрелкой 19"/>
          <p:cNvCxnSpPr/>
          <p:nvPr/>
        </p:nvCxnSpPr>
        <p:spPr>
          <a:xfrm>
            <a:off x="5318028" y="2991917"/>
            <a:ext cx="285752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2"/>
          </p:cNvCxnSpPr>
          <p:nvPr/>
        </p:nvCxnSpPr>
        <p:spPr>
          <a:xfrm rot="5400000" flipH="1">
            <a:off x="5401868" y="2956324"/>
            <a:ext cx="2786081" cy="166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15338" y="2928934"/>
            <a:ext cx="114300" cy="3048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1428736"/>
            <a:ext cx="114300" cy="304800"/>
          </a:xfrm>
          <a:prstGeom prst="rect">
            <a:avLst/>
          </a:prstGeom>
          <a:noFill/>
        </p:spPr>
      </p:pic>
      <p:cxnSp>
        <p:nvCxnSpPr>
          <p:cNvPr id="29" name="Прямая соединительная линия 28"/>
          <p:cNvCxnSpPr/>
          <p:nvPr/>
        </p:nvCxnSpPr>
        <p:spPr>
          <a:xfrm rot="5400000">
            <a:off x="5979585" y="2928140"/>
            <a:ext cx="2714644" cy="158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4909593" y="2917735"/>
            <a:ext cx="2714644" cy="158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олилиния 30"/>
          <p:cNvSpPr/>
          <p:nvPr/>
        </p:nvSpPr>
        <p:spPr>
          <a:xfrm>
            <a:off x="6326372" y="1711842"/>
            <a:ext cx="935665" cy="2456121"/>
          </a:xfrm>
          <a:custGeom>
            <a:avLst/>
            <a:gdLst>
              <a:gd name="connsiteX0" fmla="*/ 935665 w 935665"/>
              <a:gd name="connsiteY0" fmla="*/ 0 h 2456121"/>
              <a:gd name="connsiteX1" fmla="*/ 723014 w 935665"/>
              <a:gd name="connsiteY1" fmla="*/ 882502 h 2456121"/>
              <a:gd name="connsiteX2" fmla="*/ 467833 w 935665"/>
              <a:gd name="connsiteY2" fmla="*/ 1275907 h 2456121"/>
              <a:gd name="connsiteX3" fmla="*/ 202019 w 935665"/>
              <a:gd name="connsiteY3" fmla="*/ 1658679 h 2456121"/>
              <a:gd name="connsiteX4" fmla="*/ 0 w 935665"/>
              <a:gd name="connsiteY4" fmla="*/ 2456121 h 245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5665" h="2456121">
                <a:moveTo>
                  <a:pt x="935665" y="0"/>
                </a:moveTo>
                <a:cubicBezTo>
                  <a:pt x="868325" y="334925"/>
                  <a:pt x="800986" y="669851"/>
                  <a:pt x="723014" y="882502"/>
                </a:cubicBezTo>
                <a:cubicBezTo>
                  <a:pt x="645042" y="1095153"/>
                  <a:pt x="554666" y="1146544"/>
                  <a:pt x="467833" y="1275907"/>
                </a:cubicBezTo>
                <a:cubicBezTo>
                  <a:pt x="381001" y="1405270"/>
                  <a:pt x="279991" y="1461977"/>
                  <a:pt x="202019" y="1658679"/>
                </a:cubicBezTo>
                <a:cubicBezTo>
                  <a:pt x="124047" y="1855381"/>
                  <a:pt x="0" y="2456121"/>
                  <a:pt x="0" y="2456121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071810"/>
            <a:ext cx="300951" cy="428627"/>
          </a:xfrm>
          <a:prstGeom prst="rect">
            <a:avLst/>
          </a:prstGeom>
          <a:noFill/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3071810"/>
            <a:ext cx="123825" cy="447675"/>
          </a:xfrm>
          <a:prstGeom prst="rect">
            <a:avLst/>
          </a:prstGeom>
          <a:noFill/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643446"/>
            <a:ext cx="762000" cy="4095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2" name="TextBox 31"/>
          <p:cNvSpPr txBox="1"/>
          <p:nvPr/>
        </p:nvSpPr>
        <p:spPr>
          <a:xfrm>
            <a:off x="6500826" y="242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500826" y="321468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Тангенсоида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1500166" y="1831485"/>
            <a:ext cx="6346439" cy="2931284"/>
            <a:chOff x="1500166" y="1857364"/>
            <a:chExt cx="6346439" cy="2931284"/>
          </a:xfrm>
        </p:grpSpPr>
        <p:pic>
          <p:nvPicPr>
            <p:cNvPr id="4" name="Рисунок 3" descr="Сетка.bmp"/>
            <p:cNvPicPr/>
            <p:nvPr/>
          </p:nvPicPr>
          <p:blipFill>
            <a:blip r:embed="rId2">
              <a:lum bright="70000"/>
            </a:blip>
            <a:stretch>
              <a:fillRect/>
            </a:stretch>
          </p:blipFill>
          <p:spPr>
            <a:xfrm>
              <a:off x="4670012" y="1859690"/>
              <a:ext cx="3176593" cy="2928958"/>
            </a:xfrm>
            <a:prstGeom prst="rect">
              <a:avLst/>
            </a:prstGeom>
          </p:spPr>
        </p:pic>
        <p:pic>
          <p:nvPicPr>
            <p:cNvPr id="5" name="Рисунок 4" descr="Сетка.bmp"/>
            <p:cNvPicPr/>
            <p:nvPr/>
          </p:nvPicPr>
          <p:blipFill>
            <a:blip r:embed="rId2">
              <a:lum bright="70000"/>
            </a:blip>
            <a:stretch>
              <a:fillRect/>
            </a:stretch>
          </p:blipFill>
          <p:spPr>
            <a:xfrm>
              <a:off x="1500166" y="1857364"/>
              <a:ext cx="3176593" cy="2928958"/>
            </a:xfrm>
            <a:prstGeom prst="rect">
              <a:avLst/>
            </a:prstGeom>
          </p:spPr>
        </p:pic>
      </p:grpSp>
      <p:grpSp>
        <p:nvGrpSpPr>
          <p:cNvPr id="7" name="Группа 10"/>
          <p:cNvGrpSpPr/>
          <p:nvPr/>
        </p:nvGrpSpPr>
        <p:grpSpPr>
          <a:xfrm>
            <a:off x="1990725" y="2008509"/>
            <a:ext cx="5511471" cy="2563494"/>
            <a:chOff x="1990725" y="2008509"/>
            <a:chExt cx="5511471" cy="2563494"/>
          </a:xfrm>
        </p:grpSpPr>
        <p:cxnSp>
          <p:nvCxnSpPr>
            <p:cNvPr id="8" name="Прямая со стрелкой 7"/>
            <p:cNvCxnSpPr/>
            <p:nvPr/>
          </p:nvCxnSpPr>
          <p:spPr>
            <a:xfrm>
              <a:off x="1990725" y="3190875"/>
              <a:ext cx="5511471" cy="1706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rot="16200000" flipV="1">
              <a:off x="3392152" y="3288782"/>
              <a:ext cx="2563494" cy="294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Прямая соединительная линия 15"/>
          <p:cNvCxnSpPr/>
          <p:nvPr/>
        </p:nvCxnSpPr>
        <p:spPr>
          <a:xfrm rot="5400000">
            <a:off x="2924033" y="3258403"/>
            <a:ext cx="2422478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6098561" y="3265366"/>
            <a:ext cx="2422478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820004" y="3290248"/>
            <a:ext cx="2422478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873155" y="3251579"/>
            <a:ext cx="2422478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048535" y="3274326"/>
            <a:ext cx="2422478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990759" y="3270840"/>
            <a:ext cx="2422478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олилиния 22"/>
          <p:cNvSpPr/>
          <p:nvPr/>
        </p:nvSpPr>
        <p:spPr>
          <a:xfrm>
            <a:off x="4188312" y="1952521"/>
            <a:ext cx="935665" cy="2456121"/>
          </a:xfrm>
          <a:custGeom>
            <a:avLst/>
            <a:gdLst>
              <a:gd name="connsiteX0" fmla="*/ 935665 w 935665"/>
              <a:gd name="connsiteY0" fmla="*/ 0 h 2456121"/>
              <a:gd name="connsiteX1" fmla="*/ 723014 w 935665"/>
              <a:gd name="connsiteY1" fmla="*/ 882502 h 2456121"/>
              <a:gd name="connsiteX2" fmla="*/ 467833 w 935665"/>
              <a:gd name="connsiteY2" fmla="*/ 1275907 h 2456121"/>
              <a:gd name="connsiteX3" fmla="*/ 202019 w 935665"/>
              <a:gd name="connsiteY3" fmla="*/ 1658679 h 2456121"/>
              <a:gd name="connsiteX4" fmla="*/ 0 w 935665"/>
              <a:gd name="connsiteY4" fmla="*/ 2456121 h 245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5665" h="2456121">
                <a:moveTo>
                  <a:pt x="935665" y="0"/>
                </a:moveTo>
                <a:cubicBezTo>
                  <a:pt x="868325" y="334925"/>
                  <a:pt x="800986" y="669851"/>
                  <a:pt x="723014" y="882502"/>
                </a:cubicBezTo>
                <a:cubicBezTo>
                  <a:pt x="645042" y="1095153"/>
                  <a:pt x="554666" y="1146544"/>
                  <a:pt x="467833" y="1275907"/>
                </a:cubicBezTo>
                <a:cubicBezTo>
                  <a:pt x="381001" y="1405270"/>
                  <a:pt x="279991" y="1461977"/>
                  <a:pt x="202019" y="1658679"/>
                </a:cubicBezTo>
                <a:cubicBezTo>
                  <a:pt x="124047" y="1855381"/>
                  <a:pt x="0" y="2456121"/>
                  <a:pt x="0" y="2456121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2072526" y="1974404"/>
            <a:ext cx="935665" cy="2456121"/>
          </a:xfrm>
          <a:custGeom>
            <a:avLst/>
            <a:gdLst>
              <a:gd name="connsiteX0" fmla="*/ 935665 w 935665"/>
              <a:gd name="connsiteY0" fmla="*/ 0 h 2456121"/>
              <a:gd name="connsiteX1" fmla="*/ 723014 w 935665"/>
              <a:gd name="connsiteY1" fmla="*/ 882502 h 2456121"/>
              <a:gd name="connsiteX2" fmla="*/ 467833 w 935665"/>
              <a:gd name="connsiteY2" fmla="*/ 1275907 h 2456121"/>
              <a:gd name="connsiteX3" fmla="*/ 202019 w 935665"/>
              <a:gd name="connsiteY3" fmla="*/ 1658679 h 2456121"/>
              <a:gd name="connsiteX4" fmla="*/ 0 w 935665"/>
              <a:gd name="connsiteY4" fmla="*/ 2456121 h 245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5665" h="2456121">
                <a:moveTo>
                  <a:pt x="935665" y="0"/>
                </a:moveTo>
                <a:cubicBezTo>
                  <a:pt x="868325" y="334925"/>
                  <a:pt x="800986" y="669851"/>
                  <a:pt x="723014" y="882502"/>
                </a:cubicBezTo>
                <a:cubicBezTo>
                  <a:pt x="645042" y="1095153"/>
                  <a:pt x="554666" y="1146544"/>
                  <a:pt x="467833" y="1275907"/>
                </a:cubicBezTo>
                <a:cubicBezTo>
                  <a:pt x="381001" y="1405270"/>
                  <a:pt x="279991" y="1461977"/>
                  <a:pt x="202019" y="1658679"/>
                </a:cubicBezTo>
                <a:cubicBezTo>
                  <a:pt x="124047" y="1855381"/>
                  <a:pt x="0" y="2456121"/>
                  <a:pt x="0" y="2456121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3117286" y="1973473"/>
            <a:ext cx="935665" cy="2456121"/>
          </a:xfrm>
          <a:custGeom>
            <a:avLst/>
            <a:gdLst>
              <a:gd name="connsiteX0" fmla="*/ 935665 w 935665"/>
              <a:gd name="connsiteY0" fmla="*/ 0 h 2456121"/>
              <a:gd name="connsiteX1" fmla="*/ 723014 w 935665"/>
              <a:gd name="connsiteY1" fmla="*/ 882502 h 2456121"/>
              <a:gd name="connsiteX2" fmla="*/ 467833 w 935665"/>
              <a:gd name="connsiteY2" fmla="*/ 1275907 h 2456121"/>
              <a:gd name="connsiteX3" fmla="*/ 202019 w 935665"/>
              <a:gd name="connsiteY3" fmla="*/ 1658679 h 2456121"/>
              <a:gd name="connsiteX4" fmla="*/ 0 w 935665"/>
              <a:gd name="connsiteY4" fmla="*/ 2456121 h 245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5665" h="2456121">
                <a:moveTo>
                  <a:pt x="935665" y="0"/>
                </a:moveTo>
                <a:cubicBezTo>
                  <a:pt x="868325" y="334925"/>
                  <a:pt x="800986" y="669851"/>
                  <a:pt x="723014" y="882502"/>
                </a:cubicBezTo>
                <a:cubicBezTo>
                  <a:pt x="645042" y="1095153"/>
                  <a:pt x="554666" y="1146544"/>
                  <a:pt x="467833" y="1275907"/>
                </a:cubicBezTo>
                <a:cubicBezTo>
                  <a:pt x="381001" y="1405270"/>
                  <a:pt x="279991" y="1461977"/>
                  <a:pt x="202019" y="1658679"/>
                </a:cubicBezTo>
                <a:cubicBezTo>
                  <a:pt x="124047" y="1855381"/>
                  <a:pt x="0" y="2456121"/>
                  <a:pt x="0" y="2456121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5247963" y="1961645"/>
            <a:ext cx="935665" cy="2456121"/>
          </a:xfrm>
          <a:custGeom>
            <a:avLst/>
            <a:gdLst>
              <a:gd name="connsiteX0" fmla="*/ 935665 w 935665"/>
              <a:gd name="connsiteY0" fmla="*/ 0 h 2456121"/>
              <a:gd name="connsiteX1" fmla="*/ 723014 w 935665"/>
              <a:gd name="connsiteY1" fmla="*/ 882502 h 2456121"/>
              <a:gd name="connsiteX2" fmla="*/ 467833 w 935665"/>
              <a:gd name="connsiteY2" fmla="*/ 1275907 h 2456121"/>
              <a:gd name="connsiteX3" fmla="*/ 202019 w 935665"/>
              <a:gd name="connsiteY3" fmla="*/ 1658679 h 2456121"/>
              <a:gd name="connsiteX4" fmla="*/ 0 w 935665"/>
              <a:gd name="connsiteY4" fmla="*/ 2456121 h 245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5665" h="2456121">
                <a:moveTo>
                  <a:pt x="935665" y="0"/>
                </a:moveTo>
                <a:cubicBezTo>
                  <a:pt x="868325" y="334925"/>
                  <a:pt x="800986" y="669851"/>
                  <a:pt x="723014" y="882502"/>
                </a:cubicBezTo>
                <a:cubicBezTo>
                  <a:pt x="645042" y="1095153"/>
                  <a:pt x="554666" y="1146544"/>
                  <a:pt x="467833" y="1275907"/>
                </a:cubicBezTo>
                <a:cubicBezTo>
                  <a:pt x="381001" y="1405270"/>
                  <a:pt x="279991" y="1461977"/>
                  <a:pt x="202019" y="1658679"/>
                </a:cubicBezTo>
                <a:cubicBezTo>
                  <a:pt x="124047" y="1855381"/>
                  <a:pt x="0" y="2456121"/>
                  <a:pt x="0" y="2456121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6305659" y="1957189"/>
            <a:ext cx="935665" cy="2456121"/>
          </a:xfrm>
          <a:custGeom>
            <a:avLst/>
            <a:gdLst>
              <a:gd name="connsiteX0" fmla="*/ 935665 w 935665"/>
              <a:gd name="connsiteY0" fmla="*/ 0 h 2456121"/>
              <a:gd name="connsiteX1" fmla="*/ 723014 w 935665"/>
              <a:gd name="connsiteY1" fmla="*/ 882502 h 2456121"/>
              <a:gd name="connsiteX2" fmla="*/ 467833 w 935665"/>
              <a:gd name="connsiteY2" fmla="*/ 1275907 h 2456121"/>
              <a:gd name="connsiteX3" fmla="*/ 202019 w 935665"/>
              <a:gd name="connsiteY3" fmla="*/ 1658679 h 2456121"/>
              <a:gd name="connsiteX4" fmla="*/ 0 w 935665"/>
              <a:gd name="connsiteY4" fmla="*/ 2456121 h 245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5665" h="2456121">
                <a:moveTo>
                  <a:pt x="935665" y="0"/>
                </a:moveTo>
                <a:cubicBezTo>
                  <a:pt x="868325" y="334925"/>
                  <a:pt x="800986" y="669851"/>
                  <a:pt x="723014" y="882502"/>
                </a:cubicBezTo>
                <a:cubicBezTo>
                  <a:pt x="645042" y="1095153"/>
                  <a:pt x="554666" y="1146544"/>
                  <a:pt x="467833" y="1275907"/>
                </a:cubicBezTo>
                <a:cubicBezTo>
                  <a:pt x="381001" y="1405270"/>
                  <a:pt x="279991" y="1461977"/>
                  <a:pt x="202019" y="1658679"/>
                </a:cubicBezTo>
                <a:cubicBezTo>
                  <a:pt x="124047" y="1855381"/>
                  <a:pt x="0" y="2456121"/>
                  <a:pt x="0" y="2456121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286124"/>
            <a:ext cx="123825" cy="447675"/>
          </a:xfrm>
          <a:prstGeom prst="rect">
            <a:avLst/>
          </a:prstGeom>
          <a:noFill/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68008" y="3286124"/>
            <a:ext cx="318224" cy="500066"/>
          </a:xfrm>
          <a:prstGeom prst="rect">
            <a:avLst/>
          </a:prstGeom>
          <a:noFill/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3214686"/>
            <a:ext cx="385765" cy="500066"/>
          </a:xfrm>
          <a:prstGeom prst="rect">
            <a:avLst/>
          </a:prstGeom>
          <a:noFill/>
        </p:spPr>
      </p:pic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690" y="3286124"/>
            <a:ext cx="206071" cy="428628"/>
          </a:xfrm>
          <a:prstGeom prst="rect">
            <a:avLst/>
          </a:prstGeom>
          <a:noFill/>
        </p:spPr>
      </p:pic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93589" y="3262533"/>
            <a:ext cx="171726" cy="357190"/>
          </a:xfrm>
          <a:prstGeom prst="rect">
            <a:avLst/>
          </a:prstGeom>
          <a:noFill/>
        </p:spPr>
      </p:pic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1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214686"/>
            <a:ext cx="371474" cy="488420"/>
          </a:xfrm>
          <a:prstGeom prst="rect">
            <a:avLst/>
          </a:prstGeom>
          <a:noFill/>
        </p:spPr>
      </p:pic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3" name="Picture 1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785926"/>
            <a:ext cx="152400" cy="409575"/>
          </a:xfrm>
          <a:prstGeom prst="rect">
            <a:avLst/>
          </a:prstGeom>
          <a:noFill/>
        </p:spPr>
      </p:pic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3071810"/>
            <a:ext cx="142875" cy="409575"/>
          </a:xfrm>
          <a:prstGeom prst="rect">
            <a:avLst/>
          </a:prstGeom>
          <a:noFill/>
        </p:spPr>
      </p:pic>
      <p:sp>
        <p:nvSpPr>
          <p:cNvPr id="46" name="TextBox 45"/>
          <p:cNvSpPr txBox="1"/>
          <p:nvPr/>
        </p:nvSpPr>
        <p:spPr>
          <a:xfrm>
            <a:off x="4429124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4357686" y="34290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x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(x-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π/2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500166" y="1831485"/>
            <a:ext cx="6346439" cy="2931284"/>
            <a:chOff x="1500166" y="1857364"/>
            <a:chExt cx="6346439" cy="2931284"/>
          </a:xfrm>
        </p:grpSpPr>
        <p:pic>
          <p:nvPicPr>
            <p:cNvPr id="5" name="Рисунок 4" descr="Сетка.bmp"/>
            <p:cNvPicPr/>
            <p:nvPr/>
          </p:nvPicPr>
          <p:blipFill>
            <a:blip r:embed="rId2">
              <a:lum bright="70000"/>
            </a:blip>
            <a:stretch>
              <a:fillRect/>
            </a:stretch>
          </p:blipFill>
          <p:spPr>
            <a:xfrm>
              <a:off x="4670012" y="1859690"/>
              <a:ext cx="3176593" cy="2928958"/>
            </a:xfrm>
            <a:prstGeom prst="rect">
              <a:avLst/>
            </a:prstGeom>
          </p:spPr>
        </p:pic>
        <p:pic>
          <p:nvPicPr>
            <p:cNvPr id="6" name="Рисунок 5" descr="Сетка.bmp"/>
            <p:cNvPicPr/>
            <p:nvPr/>
          </p:nvPicPr>
          <p:blipFill>
            <a:blip r:embed="rId2">
              <a:lum bright="70000"/>
            </a:blip>
            <a:stretch>
              <a:fillRect/>
            </a:stretch>
          </p:blipFill>
          <p:spPr>
            <a:xfrm>
              <a:off x="1500166" y="1857364"/>
              <a:ext cx="3176593" cy="2928958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1990725" y="2008509"/>
            <a:ext cx="5511471" cy="2563494"/>
            <a:chOff x="1990725" y="2008509"/>
            <a:chExt cx="5511471" cy="2563494"/>
          </a:xfrm>
        </p:grpSpPr>
        <p:cxnSp>
          <p:nvCxnSpPr>
            <p:cNvPr id="8" name="Прямая со стрелкой 7"/>
            <p:cNvCxnSpPr/>
            <p:nvPr/>
          </p:nvCxnSpPr>
          <p:spPr>
            <a:xfrm>
              <a:off x="1990725" y="3190875"/>
              <a:ext cx="5511471" cy="1706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rot="16200000" flipV="1">
              <a:off x="3392152" y="3288782"/>
              <a:ext cx="2563494" cy="294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1"/>
          <p:cNvGrpSpPr/>
          <p:nvPr/>
        </p:nvGrpSpPr>
        <p:grpSpPr>
          <a:xfrm>
            <a:off x="2030449" y="2041134"/>
            <a:ext cx="5280145" cy="2461147"/>
            <a:chOff x="2030449" y="2041134"/>
            <a:chExt cx="5280145" cy="2461147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2924033" y="3258403"/>
              <a:ext cx="2422478" cy="1588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6098561" y="3265366"/>
              <a:ext cx="2422478" cy="1588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>
              <a:off x="820004" y="3290248"/>
              <a:ext cx="2422478" cy="1588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>
              <a:off x="1873155" y="3251579"/>
              <a:ext cx="2422478" cy="1588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5048535" y="3274326"/>
              <a:ext cx="2422478" cy="1588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3990759" y="3270840"/>
              <a:ext cx="2422478" cy="1588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Группа 30"/>
          <p:cNvGrpSpPr/>
          <p:nvPr/>
        </p:nvGrpSpPr>
        <p:grpSpPr>
          <a:xfrm>
            <a:off x="2072526" y="1952521"/>
            <a:ext cx="5168798" cy="2478004"/>
            <a:chOff x="2072526" y="1952521"/>
            <a:chExt cx="5168798" cy="2478004"/>
          </a:xfrm>
        </p:grpSpPr>
        <p:sp>
          <p:nvSpPr>
            <p:cNvPr id="16" name="Полилиния 15"/>
            <p:cNvSpPr/>
            <p:nvPr/>
          </p:nvSpPr>
          <p:spPr>
            <a:xfrm>
              <a:off x="4188312" y="1952521"/>
              <a:ext cx="935665" cy="2456121"/>
            </a:xfrm>
            <a:custGeom>
              <a:avLst/>
              <a:gdLst>
                <a:gd name="connsiteX0" fmla="*/ 935665 w 935665"/>
                <a:gd name="connsiteY0" fmla="*/ 0 h 2456121"/>
                <a:gd name="connsiteX1" fmla="*/ 723014 w 935665"/>
                <a:gd name="connsiteY1" fmla="*/ 882502 h 2456121"/>
                <a:gd name="connsiteX2" fmla="*/ 467833 w 935665"/>
                <a:gd name="connsiteY2" fmla="*/ 1275907 h 2456121"/>
                <a:gd name="connsiteX3" fmla="*/ 202019 w 935665"/>
                <a:gd name="connsiteY3" fmla="*/ 1658679 h 2456121"/>
                <a:gd name="connsiteX4" fmla="*/ 0 w 935665"/>
                <a:gd name="connsiteY4" fmla="*/ 2456121 h 2456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5665" h="2456121">
                  <a:moveTo>
                    <a:pt x="935665" y="0"/>
                  </a:moveTo>
                  <a:cubicBezTo>
                    <a:pt x="868325" y="334925"/>
                    <a:pt x="800986" y="669851"/>
                    <a:pt x="723014" y="882502"/>
                  </a:cubicBezTo>
                  <a:cubicBezTo>
                    <a:pt x="645042" y="1095153"/>
                    <a:pt x="554666" y="1146544"/>
                    <a:pt x="467833" y="1275907"/>
                  </a:cubicBezTo>
                  <a:cubicBezTo>
                    <a:pt x="381001" y="1405270"/>
                    <a:pt x="279991" y="1461977"/>
                    <a:pt x="202019" y="1658679"/>
                  </a:cubicBezTo>
                  <a:cubicBezTo>
                    <a:pt x="124047" y="1855381"/>
                    <a:pt x="0" y="2456121"/>
                    <a:pt x="0" y="2456121"/>
                  </a:cubicBezTo>
                </a:path>
              </a:pathLst>
            </a:cu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2072526" y="1974404"/>
              <a:ext cx="935665" cy="2456121"/>
            </a:xfrm>
            <a:custGeom>
              <a:avLst/>
              <a:gdLst>
                <a:gd name="connsiteX0" fmla="*/ 935665 w 935665"/>
                <a:gd name="connsiteY0" fmla="*/ 0 h 2456121"/>
                <a:gd name="connsiteX1" fmla="*/ 723014 w 935665"/>
                <a:gd name="connsiteY1" fmla="*/ 882502 h 2456121"/>
                <a:gd name="connsiteX2" fmla="*/ 467833 w 935665"/>
                <a:gd name="connsiteY2" fmla="*/ 1275907 h 2456121"/>
                <a:gd name="connsiteX3" fmla="*/ 202019 w 935665"/>
                <a:gd name="connsiteY3" fmla="*/ 1658679 h 2456121"/>
                <a:gd name="connsiteX4" fmla="*/ 0 w 935665"/>
                <a:gd name="connsiteY4" fmla="*/ 2456121 h 2456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5665" h="2456121">
                  <a:moveTo>
                    <a:pt x="935665" y="0"/>
                  </a:moveTo>
                  <a:cubicBezTo>
                    <a:pt x="868325" y="334925"/>
                    <a:pt x="800986" y="669851"/>
                    <a:pt x="723014" y="882502"/>
                  </a:cubicBezTo>
                  <a:cubicBezTo>
                    <a:pt x="645042" y="1095153"/>
                    <a:pt x="554666" y="1146544"/>
                    <a:pt x="467833" y="1275907"/>
                  </a:cubicBezTo>
                  <a:cubicBezTo>
                    <a:pt x="381001" y="1405270"/>
                    <a:pt x="279991" y="1461977"/>
                    <a:pt x="202019" y="1658679"/>
                  </a:cubicBezTo>
                  <a:cubicBezTo>
                    <a:pt x="124047" y="1855381"/>
                    <a:pt x="0" y="2456121"/>
                    <a:pt x="0" y="2456121"/>
                  </a:cubicBezTo>
                </a:path>
              </a:pathLst>
            </a:cu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117286" y="1973473"/>
              <a:ext cx="935665" cy="2456121"/>
            </a:xfrm>
            <a:custGeom>
              <a:avLst/>
              <a:gdLst>
                <a:gd name="connsiteX0" fmla="*/ 935665 w 935665"/>
                <a:gd name="connsiteY0" fmla="*/ 0 h 2456121"/>
                <a:gd name="connsiteX1" fmla="*/ 723014 w 935665"/>
                <a:gd name="connsiteY1" fmla="*/ 882502 h 2456121"/>
                <a:gd name="connsiteX2" fmla="*/ 467833 w 935665"/>
                <a:gd name="connsiteY2" fmla="*/ 1275907 h 2456121"/>
                <a:gd name="connsiteX3" fmla="*/ 202019 w 935665"/>
                <a:gd name="connsiteY3" fmla="*/ 1658679 h 2456121"/>
                <a:gd name="connsiteX4" fmla="*/ 0 w 935665"/>
                <a:gd name="connsiteY4" fmla="*/ 2456121 h 2456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5665" h="2456121">
                  <a:moveTo>
                    <a:pt x="935665" y="0"/>
                  </a:moveTo>
                  <a:cubicBezTo>
                    <a:pt x="868325" y="334925"/>
                    <a:pt x="800986" y="669851"/>
                    <a:pt x="723014" y="882502"/>
                  </a:cubicBezTo>
                  <a:cubicBezTo>
                    <a:pt x="645042" y="1095153"/>
                    <a:pt x="554666" y="1146544"/>
                    <a:pt x="467833" y="1275907"/>
                  </a:cubicBezTo>
                  <a:cubicBezTo>
                    <a:pt x="381001" y="1405270"/>
                    <a:pt x="279991" y="1461977"/>
                    <a:pt x="202019" y="1658679"/>
                  </a:cubicBezTo>
                  <a:cubicBezTo>
                    <a:pt x="124047" y="1855381"/>
                    <a:pt x="0" y="2456121"/>
                    <a:pt x="0" y="2456121"/>
                  </a:cubicBezTo>
                </a:path>
              </a:pathLst>
            </a:cu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247963" y="1961645"/>
              <a:ext cx="935665" cy="2456121"/>
            </a:xfrm>
            <a:custGeom>
              <a:avLst/>
              <a:gdLst>
                <a:gd name="connsiteX0" fmla="*/ 935665 w 935665"/>
                <a:gd name="connsiteY0" fmla="*/ 0 h 2456121"/>
                <a:gd name="connsiteX1" fmla="*/ 723014 w 935665"/>
                <a:gd name="connsiteY1" fmla="*/ 882502 h 2456121"/>
                <a:gd name="connsiteX2" fmla="*/ 467833 w 935665"/>
                <a:gd name="connsiteY2" fmla="*/ 1275907 h 2456121"/>
                <a:gd name="connsiteX3" fmla="*/ 202019 w 935665"/>
                <a:gd name="connsiteY3" fmla="*/ 1658679 h 2456121"/>
                <a:gd name="connsiteX4" fmla="*/ 0 w 935665"/>
                <a:gd name="connsiteY4" fmla="*/ 2456121 h 2456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5665" h="2456121">
                  <a:moveTo>
                    <a:pt x="935665" y="0"/>
                  </a:moveTo>
                  <a:cubicBezTo>
                    <a:pt x="868325" y="334925"/>
                    <a:pt x="800986" y="669851"/>
                    <a:pt x="723014" y="882502"/>
                  </a:cubicBezTo>
                  <a:cubicBezTo>
                    <a:pt x="645042" y="1095153"/>
                    <a:pt x="554666" y="1146544"/>
                    <a:pt x="467833" y="1275907"/>
                  </a:cubicBezTo>
                  <a:cubicBezTo>
                    <a:pt x="381001" y="1405270"/>
                    <a:pt x="279991" y="1461977"/>
                    <a:pt x="202019" y="1658679"/>
                  </a:cubicBezTo>
                  <a:cubicBezTo>
                    <a:pt x="124047" y="1855381"/>
                    <a:pt x="0" y="2456121"/>
                    <a:pt x="0" y="2456121"/>
                  </a:cubicBezTo>
                </a:path>
              </a:pathLst>
            </a:cu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6305659" y="1957189"/>
              <a:ext cx="935665" cy="2456121"/>
            </a:xfrm>
            <a:custGeom>
              <a:avLst/>
              <a:gdLst>
                <a:gd name="connsiteX0" fmla="*/ 935665 w 935665"/>
                <a:gd name="connsiteY0" fmla="*/ 0 h 2456121"/>
                <a:gd name="connsiteX1" fmla="*/ 723014 w 935665"/>
                <a:gd name="connsiteY1" fmla="*/ 882502 h 2456121"/>
                <a:gd name="connsiteX2" fmla="*/ 467833 w 935665"/>
                <a:gd name="connsiteY2" fmla="*/ 1275907 h 2456121"/>
                <a:gd name="connsiteX3" fmla="*/ 202019 w 935665"/>
                <a:gd name="connsiteY3" fmla="*/ 1658679 h 2456121"/>
                <a:gd name="connsiteX4" fmla="*/ 0 w 935665"/>
                <a:gd name="connsiteY4" fmla="*/ 2456121 h 2456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5665" h="2456121">
                  <a:moveTo>
                    <a:pt x="935665" y="0"/>
                  </a:moveTo>
                  <a:cubicBezTo>
                    <a:pt x="868325" y="334925"/>
                    <a:pt x="800986" y="669851"/>
                    <a:pt x="723014" y="882502"/>
                  </a:cubicBezTo>
                  <a:cubicBezTo>
                    <a:pt x="645042" y="1095153"/>
                    <a:pt x="554666" y="1146544"/>
                    <a:pt x="467833" y="1275907"/>
                  </a:cubicBezTo>
                  <a:cubicBezTo>
                    <a:pt x="381001" y="1405270"/>
                    <a:pt x="279991" y="1461977"/>
                    <a:pt x="202019" y="1658679"/>
                  </a:cubicBezTo>
                  <a:cubicBezTo>
                    <a:pt x="124047" y="1855381"/>
                    <a:pt x="0" y="2456121"/>
                    <a:pt x="0" y="2456121"/>
                  </a:cubicBezTo>
                </a:path>
              </a:pathLst>
            </a:cu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286124"/>
            <a:ext cx="123825" cy="447675"/>
          </a:xfrm>
          <a:prstGeom prst="rect">
            <a:avLst/>
          </a:prstGeom>
          <a:noFill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68008" y="3286124"/>
            <a:ext cx="318224" cy="500066"/>
          </a:xfrm>
          <a:prstGeom prst="rect">
            <a:avLst/>
          </a:prstGeom>
          <a:noFill/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3214686"/>
            <a:ext cx="385765" cy="500066"/>
          </a:xfrm>
          <a:prstGeom prst="rect">
            <a:avLst/>
          </a:prstGeom>
          <a:noFill/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690" y="3286124"/>
            <a:ext cx="206071" cy="428628"/>
          </a:xfrm>
          <a:prstGeom prst="rect">
            <a:avLst/>
          </a:prstGeom>
          <a:noFill/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93589" y="3262533"/>
            <a:ext cx="171726" cy="357190"/>
          </a:xfrm>
          <a:prstGeom prst="rect">
            <a:avLst/>
          </a:prstGeom>
          <a:noFill/>
        </p:spPr>
      </p:pic>
      <p:pic>
        <p:nvPicPr>
          <p:cNvPr id="26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214686"/>
            <a:ext cx="371474" cy="488420"/>
          </a:xfrm>
          <a:prstGeom prst="rect">
            <a:avLst/>
          </a:prstGeom>
          <a:noFill/>
        </p:spPr>
      </p:pic>
      <p:pic>
        <p:nvPicPr>
          <p:cNvPr id="27" name="Picture 1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785926"/>
            <a:ext cx="152400" cy="409575"/>
          </a:xfrm>
          <a:prstGeom prst="rect">
            <a:avLst/>
          </a:prstGeom>
          <a:noFill/>
        </p:spPr>
      </p:pic>
      <p:pic>
        <p:nvPicPr>
          <p:cNvPr id="28" name="Picture 1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3071810"/>
            <a:ext cx="142875" cy="409575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4429124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357686" y="34290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0.05782 0.000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05521 -7.40741E-7 " pathEditMode="relative" ptsTypes="AA">
                                      <p:cBhvr>
                                        <p:cTn id="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Периодичность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x;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x+T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; x-T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D(f)</a:t>
            </a: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Если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y=f(x)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периодичная с периодом Т₁‡0, то</a:t>
            </a: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y=A·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kx+m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)+B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периодичная с периодом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i="1" dirty="0" smtClean="0"/>
              <a:t>        </a:t>
            </a:r>
            <a:endParaRPr lang="ru-RU" sz="2800" i="1" dirty="0" smtClean="0"/>
          </a:p>
          <a:p>
            <a:pPr>
              <a:buNone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Примеры:</a:t>
            </a:r>
          </a:p>
          <a:p>
            <a:pPr>
              <a:buNone/>
            </a:pPr>
            <a:r>
              <a:rPr lang="ru-RU" sz="2800" i="1" dirty="0" smtClean="0"/>
              <a:t>1) </a:t>
            </a:r>
          </a:p>
          <a:p>
            <a:pPr>
              <a:buNone/>
            </a:pP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2)                                                           </a:t>
            </a:r>
            <a:endParaRPr lang="ru-RU" sz="2800" i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2071678"/>
            <a:ext cx="11811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928662" y="3714752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y=sin4x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3714752"/>
            <a:ext cx="111280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Т₁=2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3500438"/>
            <a:ext cx="1781175" cy="923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11" name="TextBox 10"/>
          <p:cNvSpPr txBox="1"/>
          <p:nvPr/>
        </p:nvSpPr>
        <p:spPr>
          <a:xfrm flipH="1">
            <a:off x="928662" y="4786322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y=-4cos(x/3-1)+2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9058" y="4786322"/>
            <a:ext cx="1112805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T₁=2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4643446"/>
            <a:ext cx="19812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1" grpId="0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Построение графиков периодических функций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График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428736"/>
            <a:ext cx="2857520" cy="2500330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569419" y="1643050"/>
            <a:ext cx="2833005" cy="1753699"/>
            <a:chOff x="583067" y="1643050"/>
            <a:chExt cx="2833005" cy="1753699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583067" y="1643050"/>
              <a:ext cx="2833005" cy="1753699"/>
              <a:chOff x="583067" y="1643050"/>
              <a:chExt cx="2833005" cy="1753699"/>
            </a:xfrm>
          </p:grpSpPr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583067" y="1853699"/>
                <a:ext cx="2774487" cy="1543050"/>
                <a:chOff x="2780" y="3590"/>
                <a:chExt cx="4721" cy="2430"/>
              </a:xfrm>
            </p:grpSpPr>
            <p:cxnSp>
              <p:nvCxnSpPr>
                <p:cNvPr id="9" name="AutoShape 27"/>
                <p:cNvCxnSpPr>
                  <a:cxnSpLocks noChangeShapeType="1"/>
                </p:cNvCxnSpPr>
                <p:nvPr/>
              </p:nvCxnSpPr>
              <p:spPr bwMode="auto">
                <a:xfrm>
                  <a:off x="2780" y="4883"/>
                  <a:ext cx="4721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" name="AutoShape 28"/>
                <p:cNvCxnSpPr>
                  <a:cxnSpLocks noChangeShapeType="1"/>
                </p:cNvCxnSpPr>
                <p:nvPr/>
              </p:nvCxnSpPr>
              <p:spPr bwMode="auto">
                <a:xfrm flipV="1">
                  <a:off x="5012" y="3590"/>
                  <a:ext cx="1" cy="243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sp>
            <p:nvSpPr>
              <p:cNvPr id="11" name="TextBox 10"/>
              <p:cNvSpPr txBox="1"/>
              <p:nvPr/>
            </p:nvSpPr>
            <p:spPr>
              <a:xfrm>
                <a:off x="1643042" y="1643050"/>
                <a:ext cx="2776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y</a:t>
                </a:r>
                <a:endParaRPr lang="ru-RU" sz="16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143240" y="2357430"/>
                <a:ext cx="2728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x</a:t>
                </a:r>
                <a:endParaRPr lang="ru-RU" sz="1600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1643042" y="228599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ru-RU" sz="1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28794" y="264318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ru-RU" sz="1400" dirty="0"/>
            </a:p>
          </p:txBody>
        </p:sp>
      </p:grpSp>
      <p:sp>
        <p:nvSpPr>
          <p:cNvPr id="17" name="Полилиния 16"/>
          <p:cNvSpPr/>
          <p:nvPr/>
        </p:nvSpPr>
        <p:spPr>
          <a:xfrm>
            <a:off x="1889142" y="2476508"/>
            <a:ext cx="444500" cy="412750"/>
          </a:xfrm>
          <a:custGeom>
            <a:avLst/>
            <a:gdLst>
              <a:gd name="connsiteX0" fmla="*/ 0 w 444500"/>
              <a:gd name="connsiteY0" fmla="*/ 412750 h 412750"/>
              <a:gd name="connsiteX1" fmla="*/ 222250 w 444500"/>
              <a:gd name="connsiteY1" fmla="*/ 0 h 412750"/>
              <a:gd name="connsiteX2" fmla="*/ 444500 w 444500"/>
              <a:gd name="connsiteY2" fmla="*/ 412750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500" h="412750">
                <a:moveTo>
                  <a:pt x="0" y="412750"/>
                </a:moveTo>
                <a:cubicBezTo>
                  <a:pt x="74083" y="206375"/>
                  <a:pt x="148167" y="0"/>
                  <a:pt x="222250" y="0"/>
                </a:cubicBezTo>
                <a:cubicBezTo>
                  <a:pt x="296333" y="0"/>
                  <a:pt x="370416" y="206375"/>
                  <a:pt x="444500" y="41275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1006492" y="2470158"/>
            <a:ext cx="2197100" cy="419100"/>
            <a:chOff x="1006492" y="2470158"/>
            <a:chExt cx="2197100" cy="419100"/>
          </a:xfrm>
        </p:grpSpPr>
        <p:sp>
          <p:nvSpPr>
            <p:cNvPr id="18" name="Полилиния 17"/>
            <p:cNvSpPr/>
            <p:nvPr/>
          </p:nvSpPr>
          <p:spPr>
            <a:xfrm>
              <a:off x="2759092" y="2476508"/>
              <a:ext cx="444500" cy="412750"/>
            </a:xfrm>
            <a:custGeom>
              <a:avLst/>
              <a:gdLst>
                <a:gd name="connsiteX0" fmla="*/ 0 w 444500"/>
                <a:gd name="connsiteY0" fmla="*/ 412750 h 412750"/>
                <a:gd name="connsiteX1" fmla="*/ 222250 w 444500"/>
                <a:gd name="connsiteY1" fmla="*/ 0 h 412750"/>
                <a:gd name="connsiteX2" fmla="*/ 444500 w 444500"/>
                <a:gd name="connsiteY2" fmla="*/ 412750 h 41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500" h="412750">
                  <a:moveTo>
                    <a:pt x="0" y="412750"/>
                  </a:moveTo>
                  <a:cubicBezTo>
                    <a:pt x="74083" y="206375"/>
                    <a:pt x="148167" y="0"/>
                    <a:pt x="222250" y="0"/>
                  </a:cubicBezTo>
                  <a:cubicBezTo>
                    <a:pt x="296333" y="0"/>
                    <a:pt x="370416" y="206375"/>
                    <a:pt x="444500" y="412750"/>
                  </a:cubicBezTo>
                </a:path>
              </a:pathLst>
            </a:cu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2314592" y="2476508"/>
              <a:ext cx="444500" cy="412750"/>
            </a:xfrm>
            <a:custGeom>
              <a:avLst/>
              <a:gdLst>
                <a:gd name="connsiteX0" fmla="*/ 0 w 444500"/>
                <a:gd name="connsiteY0" fmla="*/ 412750 h 412750"/>
                <a:gd name="connsiteX1" fmla="*/ 222250 w 444500"/>
                <a:gd name="connsiteY1" fmla="*/ 0 h 412750"/>
                <a:gd name="connsiteX2" fmla="*/ 444500 w 444500"/>
                <a:gd name="connsiteY2" fmla="*/ 412750 h 41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500" h="412750">
                  <a:moveTo>
                    <a:pt x="0" y="412750"/>
                  </a:moveTo>
                  <a:cubicBezTo>
                    <a:pt x="74083" y="206375"/>
                    <a:pt x="148167" y="0"/>
                    <a:pt x="222250" y="0"/>
                  </a:cubicBezTo>
                  <a:cubicBezTo>
                    <a:pt x="296333" y="0"/>
                    <a:pt x="370416" y="206375"/>
                    <a:pt x="444500" y="412750"/>
                  </a:cubicBezTo>
                </a:path>
              </a:pathLst>
            </a:cu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1006492" y="2470158"/>
              <a:ext cx="444500" cy="412750"/>
            </a:xfrm>
            <a:custGeom>
              <a:avLst/>
              <a:gdLst>
                <a:gd name="connsiteX0" fmla="*/ 0 w 444500"/>
                <a:gd name="connsiteY0" fmla="*/ 412750 h 412750"/>
                <a:gd name="connsiteX1" fmla="*/ 222250 w 444500"/>
                <a:gd name="connsiteY1" fmla="*/ 0 h 412750"/>
                <a:gd name="connsiteX2" fmla="*/ 444500 w 444500"/>
                <a:gd name="connsiteY2" fmla="*/ 412750 h 41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500" h="412750">
                  <a:moveTo>
                    <a:pt x="0" y="412750"/>
                  </a:moveTo>
                  <a:cubicBezTo>
                    <a:pt x="74083" y="206375"/>
                    <a:pt x="148167" y="0"/>
                    <a:pt x="222250" y="0"/>
                  </a:cubicBezTo>
                  <a:cubicBezTo>
                    <a:pt x="296333" y="0"/>
                    <a:pt x="370416" y="206375"/>
                    <a:pt x="444500" y="412750"/>
                  </a:cubicBezTo>
                </a:path>
              </a:pathLst>
            </a:cu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1444656" y="2471746"/>
              <a:ext cx="444500" cy="412750"/>
            </a:xfrm>
            <a:custGeom>
              <a:avLst/>
              <a:gdLst>
                <a:gd name="connsiteX0" fmla="*/ 0 w 444500"/>
                <a:gd name="connsiteY0" fmla="*/ 412750 h 412750"/>
                <a:gd name="connsiteX1" fmla="*/ 222250 w 444500"/>
                <a:gd name="connsiteY1" fmla="*/ 0 h 412750"/>
                <a:gd name="connsiteX2" fmla="*/ 444500 w 444500"/>
                <a:gd name="connsiteY2" fmla="*/ 412750 h 41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500" h="412750">
                  <a:moveTo>
                    <a:pt x="0" y="412750"/>
                  </a:moveTo>
                  <a:cubicBezTo>
                    <a:pt x="74083" y="206375"/>
                    <a:pt x="148167" y="0"/>
                    <a:pt x="222250" y="0"/>
                  </a:cubicBezTo>
                  <a:cubicBezTo>
                    <a:pt x="296333" y="0"/>
                    <a:pt x="370416" y="206375"/>
                    <a:pt x="444500" y="412750"/>
                  </a:cubicBezTo>
                </a:path>
              </a:pathLst>
            </a:cu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3" name="Содержимое 6" descr="График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500174"/>
            <a:ext cx="2857520" cy="2500330"/>
          </a:xfrm>
          <a:prstGeom prst="rect">
            <a:avLst/>
          </a:prstGeom>
        </p:spPr>
      </p:pic>
      <p:grpSp>
        <p:nvGrpSpPr>
          <p:cNvPr id="34" name="Группа 33"/>
          <p:cNvGrpSpPr/>
          <p:nvPr/>
        </p:nvGrpSpPr>
        <p:grpSpPr>
          <a:xfrm>
            <a:off x="4857752" y="1714488"/>
            <a:ext cx="2833005" cy="1753699"/>
            <a:chOff x="583067" y="1643050"/>
            <a:chExt cx="2833005" cy="1753699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583067" y="1643050"/>
              <a:ext cx="2833005" cy="1753699"/>
              <a:chOff x="583067" y="1643050"/>
              <a:chExt cx="2833005" cy="1753699"/>
            </a:xfrm>
          </p:grpSpPr>
          <p:grpSp>
            <p:nvGrpSpPr>
              <p:cNvPr id="38" name="Group 26"/>
              <p:cNvGrpSpPr>
                <a:grpSpLocks/>
              </p:cNvGrpSpPr>
              <p:nvPr/>
            </p:nvGrpSpPr>
            <p:grpSpPr bwMode="auto">
              <a:xfrm>
                <a:off x="583067" y="1853699"/>
                <a:ext cx="2774487" cy="1543050"/>
                <a:chOff x="2780" y="3590"/>
                <a:chExt cx="4721" cy="2430"/>
              </a:xfrm>
            </p:grpSpPr>
            <p:cxnSp>
              <p:nvCxnSpPr>
                <p:cNvPr id="41" name="AutoShape 27"/>
                <p:cNvCxnSpPr>
                  <a:cxnSpLocks noChangeShapeType="1"/>
                </p:cNvCxnSpPr>
                <p:nvPr/>
              </p:nvCxnSpPr>
              <p:spPr bwMode="auto">
                <a:xfrm>
                  <a:off x="2780" y="4883"/>
                  <a:ext cx="4721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2" name="AutoShape 28"/>
                <p:cNvCxnSpPr>
                  <a:cxnSpLocks noChangeShapeType="1"/>
                </p:cNvCxnSpPr>
                <p:nvPr/>
              </p:nvCxnSpPr>
              <p:spPr bwMode="auto">
                <a:xfrm flipV="1">
                  <a:off x="5012" y="3590"/>
                  <a:ext cx="1" cy="243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sp>
            <p:nvSpPr>
              <p:cNvPr id="39" name="TextBox 38"/>
              <p:cNvSpPr txBox="1"/>
              <p:nvPr/>
            </p:nvSpPr>
            <p:spPr>
              <a:xfrm>
                <a:off x="1643042" y="1643050"/>
                <a:ext cx="2776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y</a:t>
                </a:r>
                <a:endParaRPr lang="ru-RU" sz="16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143240" y="2357430"/>
                <a:ext cx="2728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x</a:t>
                </a:r>
                <a:endParaRPr lang="ru-RU" sz="1600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1643042" y="228599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ru-RU" sz="1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928794" y="264318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ru-RU" sz="1400" dirty="0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5049202" y="2327948"/>
            <a:ext cx="730301" cy="863688"/>
            <a:chOff x="5049202" y="2327948"/>
            <a:chExt cx="730301" cy="863688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rot="16200000" flipH="1">
              <a:off x="5002678" y="2420412"/>
              <a:ext cx="818507" cy="675631"/>
            </a:xfrm>
            <a:prstGeom prst="line">
              <a:avLst/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Овал 44"/>
            <p:cNvSpPr/>
            <p:nvPr/>
          </p:nvSpPr>
          <p:spPr>
            <a:xfrm>
              <a:off x="5049202" y="2327948"/>
              <a:ext cx="71438" cy="71438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5708065" y="3120198"/>
              <a:ext cx="71438" cy="7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5711808" y="2326510"/>
            <a:ext cx="2043088" cy="864586"/>
            <a:chOff x="5711808" y="2326510"/>
            <a:chExt cx="2043088" cy="864586"/>
          </a:xfrm>
        </p:grpSpPr>
        <p:grpSp>
          <p:nvGrpSpPr>
            <p:cNvPr id="49" name="Группа 48"/>
            <p:cNvGrpSpPr/>
            <p:nvPr/>
          </p:nvGrpSpPr>
          <p:grpSpPr>
            <a:xfrm>
              <a:off x="7024595" y="2326971"/>
              <a:ext cx="730301" cy="863688"/>
              <a:chOff x="5049202" y="2327948"/>
              <a:chExt cx="730301" cy="863688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 rot="16200000" flipH="1">
                <a:off x="5002678" y="2420412"/>
                <a:ext cx="818507" cy="675631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Овал 50"/>
              <p:cNvSpPr/>
              <p:nvPr/>
            </p:nvSpPr>
            <p:spPr>
              <a:xfrm>
                <a:off x="5049202" y="2327948"/>
                <a:ext cx="71438" cy="71438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Овал 51"/>
              <p:cNvSpPr/>
              <p:nvPr/>
            </p:nvSpPr>
            <p:spPr>
              <a:xfrm>
                <a:off x="5708065" y="3120198"/>
                <a:ext cx="71438" cy="714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3" name="Группа 52"/>
            <p:cNvGrpSpPr/>
            <p:nvPr/>
          </p:nvGrpSpPr>
          <p:grpSpPr>
            <a:xfrm>
              <a:off x="6375144" y="2326510"/>
              <a:ext cx="730301" cy="863688"/>
              <a:chOff x="5049202" y="2327948"/>
              <a:chExt cx="730301" cy="863688"/>
            </a:xfrm>
          </p:grpSpPr>
          <p:cxnSp>
            <p:nvCxnSpPr>
              <p:cNvPr id="54" name="Прямая соединительная линия 53"/>
              <p:cNvCxnSpPr/>
              <p:nvPr/>
            </p:nvCxnSpPr>
            <p:spPr>
              <a:xfrm rot="16200000" flipH="1">
                <a:off x="5002678" y="2420412"/>
                <a:ext cx="818507" cy="675631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Овал 54"/>
              <p:cNvSpPr/>
              <p:nvPr/>
            </p:nvSpPr>
            <p:spPr>
              <a:xfrm>
                <a:off x="5049202" y="2327948"/>
                <a:ext cx="71438" cy="71438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5708065" y="3120198"/>
                <a:ext cx="71438" cy="714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7" name="Группа 56"/>
            <p:cNvGrpSpPr/>
            <p:nvPr/>
          </p:nvGrpSpPr>
          <p:grpSpPr>
            <a:xfrm>
              <a:off x="5711808" y="2327408"/>
              <a:ext cx="730301" cy="863688"/>
              <a:chOff x="5049202" y="2327948"/>
              <a:chExt cx="730301" cy="863688"/>
            </a:xfrm>
          </p:grpSpPr>
          <p:cxnSp>
            <p:nvCxnSpPr>
              <p:cNvPr id="58" name="Прямая соединительная линия 57"/>
              <p:cNvCxnSpPr/>
              <p:nvPr/>
            </p:nvCxnSpPr>
            <p:spPr>
              <a:xfrm rot="16200000" flipH="1">
                <a:off x="5002678" y="2420412"/>
                <a:ext cx="818507" cy="675631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Овал 58"/>
              <p:cNvSpPr/>
              <p:nvPr/>
            </p:nvSpPr>
            <p:spPr>
              <a:xfrm>
                <a:off x="5049202" y="2327948"/>
                <a:ext cx="71438" cy="71438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5708065" y="3120198"/>
                <a:ext cx="71438" cy="714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714348" y="1428736"/>
            <a:ext cx="763351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1)T=2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29190" y="1500174"/>
            <a:ext cx="763351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2)T=3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214414" y="928670"/>
            <a:ext cx="712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Дана функция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f(x)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Построить её график. если известен период.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2" grpId="0" animBg="1"/>
      <p:bldP spid="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 noGrp="1"/>
          </p:cNvGrpSpPr>
          <p:nvPr>
            <p:ph idx="1"/>
          </p:nvPr>
        </p:nvGrpSpPr>
        <p:grpSpPr>
          <a:xfrm>
            <a:off x="428596" y="1714488"/>
            <a:ext cx="8229600" cy="3268667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8259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Построение графика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kx+m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663202" y="3334970"/>
            <a:ext cx="7834866" cy="17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3000364" y="3286124"/>
            <a:ext cx="314327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14810" y="157161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8286776" y="2857496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4286248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14810" y="371475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928926" y="321468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</a:t>
            </a:r>
            <a:r>
              <a:rPr lang="el-GR" dirty="0" smtClean="0"/>
              <a:t>π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857884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</a:t>
            </a:r>
            <a:endParaRPr lang="ru-RU" dirty="0"/>
          </a:p>
        </p:txBody>
      </p:sp>
      <p:sp>
        <p:nvSpPr>
          <p:cNvPr id="29" name="Полилиния 28"/>
          <p:cNvSpPr/>
          <p:nvPr/>
        </p:nvSpPr>
        <p:spPr>
          <a:xfrm>
            <a:off x="4572000" y="2805223"/>
            <a:ext cx="1414130" cy="533400"/>
          </a:xfrm>
          <a:custGeom>
            <a:avLst/>
            <a:gdLst>
              <a:gd name="connsiteX0" fmla="*/ 0 w 1414130"/>
              <a:gd name="connsiteY0" fmla="*/ 533400 h 533400"/>
              <a:gd name="connsiteX1" fmla="*/ 712381 w 1414130"/>
              <a:gd name="connsiteY1" fmla="*/ 1772 h 533400"/>
              <a:gd name="connsiteX2" fmla="*/ 1414130 w 1414130"/>
              <a:gd name="connsiteY2" fmla="*/ 522768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4130" h="533400">
                <a:moveTo>
                  <a:pt x="0" y="533400"/>
                </a:moveTo>
                <a:cubicBezTo>
                  <a:pt x="238346" y="268472"/>
                  <a:pt x="476693" y="3544"/>
                  <a:pt x="712381" y="1772"/>
                </a:cubicBezTo>
                <a:cubicBezTo>
                  <a:pt x="948069" y="0"/>
                  <a:pt x="1414130" y="522768"/>
                  <a:pt x="1414130" y="522768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4572000" y="2805223"/>
            <a:ext cx="712381" cy="533400"/>
          </a:xfrm>
          <a:custGeom>
            <a:avLst/>
            <a:gdLst>
              <a:gd name="connsiteX0" fmla="*/ 0 w 712381"/>
              <a:gd name="connsiteY0" fmla="*/ 533400 h 533400"/>
              <a:gd name="connsiteX1" fmla="*/ 340242 w 712381"/>
              <a:gd name="connsiteY1" fmla="*/ 1772 h 533400"/>
              <a:gd name="connsiteX2" fmla="*/ 712381 w 712381"/>
              <a:gd name="connsiteY2" fmla="*/ 522768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2381" h="533400">
                <a:moveTo>
                  <a:pt x="0" y="533400"/>
                </a:moveTo>
                <a:cubicBezTo>
                  <a:pt x="110756" y="268472"/>
                  <a:pt x="221512" y="3544"/>
                  <a:pt x="340242" y="1772"/>
                </a:cubicBezTo>
                <a:cubicBezTo>
                  <a:pt x="458972" y="0"/>
                  <a:pt x="585676" y="261384"/>
                  <a:pt x="712381" y="522768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3" name="Группа 32"/>
          <p:cNvGrpSpPr/>
          <p:nvPr/>
        </p:nvGrpSpPr>
        <p:grpSpPr>
          <a:xfrm>
            <a:off x="857250" y="2800350"/>
            <a:ext cx="7311965" cy="1098550"/>
            <a:chOff x="857250" y="2800350"/>
            <a:chExt cx="7311965" cy="1098550"/>
          </a:xfrm>
        </p:grpSpPr>
        <p:sp>
          <p:nvSpPr>
            <p:cNvPr id="31" name="Полилиния 30"/>
            <p:cNvSpPr/>
            <p:nvPr/>
          </p:nvSpPr>
          <p:spPr>
            <a:xfrm>
              <a:off x="5296619" y="2802147"/>
              <a:ext cx="2872596" cy="1089804"/>
            </a:xfrm>
            <a:custGeom>
              <a:avLst/>
              <a:gdLst>
                <a:gd name="connsiteX0" fmla="*/ 0 w 2872596"/>
                <a:gd name="connsiteY0" fmla="*/ 536276 h 1089804"/>
                <a:gd name="connsiteX1" fmla="*/ 319177 w 2872596"/>
                <a:gd name="connsiteY1" fmla="*/ 1088366 h 1089804"/>
                <a:gd name="connsiteX2" fmla="*/ 698739 w 2872596"/>
                <a:gd name="connsiteY2" fmla="*/ 527649 h 1089804"/>
                <a:gd name="connsiteX3" fmla="*/ 1052423 w 2872596"/>
                <a:gd name="connsiteY3" fmla="*/ 10064 h 1089804"/>
                <a:gd name="connsiteX4" fmla="*/ 1414732 w 2872596"/>
                <a:gd name="connsiteY4" fmla="*/ 527649 h 1089804"/>
                <a:gd name="connsiteX5" fmla="*/ 1785668 w 2872596"/>
                <a:gd name="connsiteY5" fmla="*/ 1088366 h 1089804"/>
                <a:gd name="connsiteX6" fmla="*/ 2139351 w 2872596"/>
                <a:gd name="connsiteY6" fmla="*/ 536276 h 1089804"/>
                <a:gd name="connsiteX7" fmla="*/ 2510287 w 2872596"/>
                <a:gd name="connsiteY7" fmla="*/ 1438 h 1089804"/>
                <a:gd name="connsiteX8" fmla="*/ 2872596 w 2872596"/>
                <a:gd name="connsiteY8" fmla="*/ 544902 h 108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72596" h="1089804">
                  <a:moveTo>
                    <a:pt x="0" y="536276"/>
                  </a:moveTo>
                  <a:cubicBezTo>
                    <a:pt x="101360" y="813040"/>
                    <a:pt x="202721" y="1089804"/>
                    <a:pt x="319177" y="1088366"/>
                  </a:cubicBezTo>
                  <a:cubicBezTo>
                    <a:pt x="435633" y="1086928"/>
                    <a:pt x="698739" y="527649"/>
                    <a:pt x="698739" y="527649"/>
                  </a:cubicBezTo>
                  <a:cubicBezTo>
                    <a:pt x="820947" y="347932"/>
                    <a:pt x="933091" y="10064"/>
                    <a:pt x="1052423" y="10064"/>
                  </a:cubicBezTo>
                  <a:cubicBezTo>
                    <a:pt x="1171755" y="10064"/>
                    <a:pt x="1292525" y="347932"/>
                    <a:pt x="1414732" y="527649"/>
                  </a:cubicBezTo>
                  <a:cubicBezTo>
                    <a:pt x="1536939" y="707366"/>
                    <a:pt x="1664898" y="1086928"/>
                    <a:pt x="1785668" y="1088366"/>
                  </a:cubicBezTo>
                  <a:cubicBezTo>
                    <a:pt x="1906438" y="1089804"/>
                    <a:pt x="2018581" y="717431"/>
                    <a:pt x="2139351" y="536276"/>
                  </a:cubicBezTo>
                  <a:cubicBezTo>
                    <a:pt x="2260121" y="355121"/>
                    <a:pt x="2388080" y="0"/>
                    <a:pt x="2510287" y="1438"/>
                  </a:cubicBezTo>
                  <a:cubicBezTo>
                    <a:pt x="2632494" y="2876"/>
                    <a:pt x="2752545" y="273889"/>
                    <a:pt x="2872596" y="544902"/>
                  </a:cubicBezTo>
                </a:path>
              </a:pathLst>
            </a:cu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857250" y="2800350"/>
              <a:ext cx="3705225" cy="1098550"/>
            </a:xfrm>
            <a:custGeom>
              <a:avLst/>
              <a:gdLst>
                <a:gd name="connsiteX0" fmla="*/ 3705225 w 3705225"/>
                <a:gd name="connsiteY0" fmla="*/ 533400 h 1098550"/>
                <a:gd name="connsiteX1" fmla="*/ 3371850 w 3705225"/>
                <a:gd name="connsiteY1" fmla="*/ 1085850 h 1098550"/>
                <a:gd name="connsiteX2" fmla="*/ 2990850 w 3705225"/>
                <a:gd name="connsiteY2" fmla="*/ 542925 h 1098550"/>
                <a:gd name="connsiteX3" fmla="*/ 2628900 w 3705225"/>
                <a:gd name="connsiteY3" fmla="*/ 0 h 1098550"/>
                <a:gd name="connsiteX4" fmla="*/ 2257425 w 3705225"/>
                <a:gd name="connsiteY4" fmla="*/ 542925 h 1098550"/>
                <a:gd name="connsiteX5" fmla="*/ 1895475 w 3705225"/>
                <a:gd name="connsiteY5" fmla="*/ 1085850 h 1098550"/>
                <a:gd name="connsiteX6" fmla="*/ 1514475 w 3705225"/>
                <a:gd name="connsiteY6" fmla="*/ 533400 h 1098550"/>
                <a:gd name="connsiteX7" fmla="*/ 1171575 w 3705225"/>
                <a:gd name="connsiteY7" fmla="*/ 9525 h 1098550"/>
                <a:gd name="connsiteX8" fmla="*/ 790575 w 3705225"/>
                <a:gd name="connsiteY8" fmla="*/ 533400 h 1098550"/>
                <a:gd name="connsiteX9" fmla="*/ 428625 w 3705225"/>
                <a:gd name="connsiteY9" fmla="*/ 1076325 h 1098550"/>
                <a:gd name="connsiteX10" fmla="*/ 0 w 3705225"/>
                <a:gd name="connsiteY10" fmla="*/ 400050 h 1098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05225" h="1098550">
                  <a:moveTo>
                    <a:pt x="3705225" y="533400"/>
                  </a:moveTo>
                  <a:cubicBezTo>
                    <a:pt x="3598068" y="808831"/>
                    <a:pt x="3490912" y="1084263"/>
                    <a:pt x="3371850" y="1085850"/>
                  </a:cubicBezTo>
                  <a:cubicBezTo>
                    <a:pt x="3252788" y="1087437"/>
                    <a:pt x="3114675" y="723900"/>
                    <a:pt x="2990850" y="542925"/>
                  </a:cubicBezTo>
                  <a:cubicBezTo>
                    <a:pt x="2867025" y="361950"/>
                    <a:pt x="2751137" y="0"/>
                    <a:pt x="2628900" y="0"/>
                  </a:cubicBezTo>
                  <a:cubicBezTo>
                    <a:pt x="2506663" y="0"/>
                    <a:pt x="2379663" y="361950"/>
                    <a:pt x="2257425" y="542925"/>
                  </a:cubicBezTo>
                  <a:cubicBezTo>
                    <a:pt x="2135188" y="723900"/>
                    <a:pt x="2019300" y="1087437"/>
                    <a:pt x="1895475" y="1085850"/>
                  </a:cubicBezTo>
                  <a:cubicBezTo>
                    <a:pt x="1771650" y="1084263"/>
                    <a:pt x="1635125" y="712787"/>
                    <a:pt x="1514475" y="533400"/>
                  </a:cubicBezTo>
                  <a:cubicBezTo>
                    <a:pt x="1393825" y="354013"/>
                    <a:pt x="1292225" y="9525"/>
                    <a:pt x="1171575" y="9525"/>
                  </a:cubicBezTo>
                  <a:cubicBezTo>
                    <a:pt x="1050925" y="9525"/>
                    <a:pt x="914400" y="355600"/>
                    <a:pt x="790575" y="533400"/>
                  </a:cubicBezTo>
                  <a:cubicBezTo>
                    <a:pt x="666750" y="711200"/>
                    <a:pt x="560388" y="1098550"/>
                    <a:pt x="428625" y="1076325"/>
                  </a:cubicBezTo>
                  <a:cubicBezTo>
                    <a:pt x="296863" y="1054100"/>
                    <a:pt x="148431" y="727075"/>
                    <a:pt x="0" y="400050"/>
                  </a:cubicBezTo>
                </a:path>
              </a:pathLst>
            </a:cu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85786" y="1142984"/>
            <a:ext cx="1178528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y=sin2x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71736" y="1142984"/>
            <a:ext cx="700833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14810" y="1142984"/>
            <a:ext cx="1519968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(x/2)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72264" y="1142984"/>
            <a:ext cx="854721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T=4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олилиния 37"/>
          <p:cNvSpPr/>
          <p:nvPr/>
        </p:nvSpPr>
        <p:spPr>
          <a:xfrm>
            <a:off x="3838575" y="2809875"/>
            <a:ext cx="1447800" cy="523875"/>
          </a:xfrm>
          <a:custGeom>
            <a:avLst/>
            <a:gdLst>
              <a:gd name="connsiteX0" fmla="*/ 0 w 1447800"/>
              <a:gd name="connsiteY0" fmla="*/ 523875 h 523875"/>
              <a:gd name="connsiteX1" fmla="*/ 723900 w 1447800"/>
              <a:gd name="connsiteY1" fmla="*/ 0 h 523875"/>
              <a:gd name="connsiteX2" fmla="*/ 1447800 w 1447800"/>
              <a:gd name="connsiteY2" fmla="*/ 52387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0" h="523875">
                <a:moveTo>
                  <a:pt x="0" y="523875"/>
                </a:moveTo>
                <a:cubicBezTo>
                  <a:pt x="241300" y="261937"/>
                  <a:pt x="482600" y="0"/>
                  <a:pt x="723900" y="0"/>
                </a:cubicBezTo>
                <a:cubicBezTo>
                  <a:pt x="965200" y="0"/>
                  <a:pt x="1206500" y="261937"/>
                  <a:pt x="1447800" y="52387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2" name="Группа 41"/>
          <p:cNvGrpSpPr/>
          <p:nvPr/>
        </p:nvGrpSpPr>
        <p:grpSpPr>
          <a:xfrm>
            <a:off x="438150" y="2800350"/>
            <a:ext cx="6991350" cy="1128712"/>
            <a:chOff x="438150" y="2800350"/>
            <a:chExt cx="6991350" cy="1128712"/>
          </a:xfrm>
        </p:grpSpPr>
        <p:sp>
          <p:nvSpPr>
            <p:cNvPr id="39" name="Полилиния 38"/>
            <p:cNvSpPr/>
            <p:nvPr/>
          </p:nvSpPr>
          <p:spPr>
            <a:xfrm>
              <a:off x="3114675" y="2800350"/>
              <a:ext cx="2876550" cy="533400"/>
            </a:xfrm>
            <a:custGeom>
              <a:avLst/>
              <a:gdLst>
                <a:gd name="connsiteX0" fmla="*/ 0 w 2876550"/>
                <a:gd name="connsiteY0" fmla="*/ 533400 h 533400"/>
                <a:gd name="connsiteX1" fmla="*/ 1438275 w 2876550"/>
                <a:gd name="connsiteY1" fmla="*/ 0 h 533400"/>
                <a:gd name="connsiteX2" fmla="*/ 2876550 w 2876550"/>
                <a:gd name="connsiteY2" fmla="*/ 533400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76550" h="533400">
                  <a:moveTo>
                    <a:pt x="0" y="533400"/>
                  </a:moveTo>
                  <a:cubicBezTo>
                    <a:pt x="479425" y="266700"/>
                    <a:pt x="958850" y="0"/>
                    <a:pt x="1438275" y="0"/>
                  </a:cubicBezTo>
                  <a:cubicBezTo>
                    <a:pt x="1917700" y="0"/>
                    <a:pt x="2397125" y="266700"/>
                    <a:pt x="2876550" y="533400"/>
                  </a:cubicBez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438150" y="3333750"/>
              <a:ext cx="2686050" cy="595312"/>
            </a:xfrm>
            <a:custGeom>
              <a:avLst/>
              <a:gdLst>
                <a:gd name="connsiteX0" fmla="*/ 0 w 2686050"/>
                <a:gd name="connsiteY0" fmla="*/ 257175 h 595312"/>
                <a:gd name="connsiteX1" fmla="*/ 1209675 w 2686050"/>
                <a:gd name="connsiteY1" fmla="*/ 552450 h 595312"/>
                <a:gd name="connsiteX2" fmla="*/ 2686050 w 2686050"/>
                <a:gd name="connsiteY2" fmla="*/ 0 h 595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86050" h="595312">
                  <a:moveTo>
                    <a:pt x="0" y="257175"/>
                  </a:moveTo>
                  <a:cubicBezTo>
                    <a:pt x="381000" y="426243"/>
                    <a:pt x="762000" y="595312"/>
                    <a:pt x="1209675" y="552450"/>
                  </a:cubicBezTo>
                  <a:cubicBezTo>
                    <a:pt x="1657350" y="509588"/>
                    <a:pt x="2171700" y="254794"/>
                    <a:pt x="2686050" y="0"/>
                  </a:cubicBez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>
              <a:off x="5981700" y="3333750"/>
              <a:ext cx="1447800" cy="552450"/>
            </a:xfrm>
            <a:custGeom>
              <a:avLst/>
              <a:gdLst>
                <a:gd name="connsiteX0" fmla="*/ 0 w 1447800"/>
                <a:gd name="connsiteY0" fmla="*/ 0 h 552450"/>
                <a:gd name="connsiteX1" fmla="*/ 1447800 w 1447800"/>
                <a:gd name="connsiteY1" fmla="*/ 55245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47800" h="552450">
                  <a:moveTo>
                    <a:pt x="0" y="0"/>
                  </a:moveTo>
                  <a:cubicBezTo>
                    <a:pt x="503237" y="265906"/>
                    <a:pt x="1006475" y="531813"/>
                    <a:pt x="1447800" y="552450"/>
                  </a:cubicBez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 animBg="1"/>
      <p:bldP spid="30" grpId="1" animBg="1"/>
      <p:bldP spid="30" grpId="2" animBg="1"/>
      <p:bldP spid="34" grpId="0" animBg="1"/>
      <p:bldP spid="35" grpId="0" animBg="1"/>
      <p:bldP spid="36" grpId="0" animBg="1"/>
      <p:bldP spid="37" grpId="0" animBg="1"/>
      <p:bldP spid="38" grpId="0" animBg="1"/>
      <p:bldP spid="3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y=sin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график и свойства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 smtClean="0"/>
              <a:t>1)D(y)= </a:t>
            </a:r>
          </a:p>
          <a:p>
            <a:pPr marL="457200" indent="-457200">
              <a:buNone/>
            </a:pPr>
            <a:r>
              <a:rPr lang="en-US" sz="2400" dirty="0" smtClean="0"/>
              <a:t>2)E(y)=                  </a:t>
            </a:r>
          </a:p>
          <a:p>
            <a:pPr marL="457200" indent="-457200">
              <a:buNone/>
            </a:pPr>
            <a:r>
              <a:rPr lang="en-US" sz="2400" dirty="0" smtClean="0"/>
              <a:t>3)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4)sin(-x)=-sin x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5)Возрастает на</a:t>
            </a:r>
          </a:p>
          <a:p>
            <a:pPr marL="457200" indent="-457200">
              <a:buNone/>
            </a:pPr>
            <a:r>
              <a:rPr lang="ru-RU" sz="2400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Убывает на </a:t>
            </a:r>
          </a:p>
          <a:p>
            <a:pPr marL="457200" indent="-457200">
              <a:buNone/>
            </a:pPr>
            <a:r>
              <a:rPr lang="ru-RU" sz="2400" dirty="0" smtClean="0"/>
              <a:t>6</a:t>
            </a:r>
            <a:r>
              <a:rPr lang="en-US" sz="2400" dirty="0" smtClean="0"/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Периодичная</a:t>
            </a:r>
          </a:p>
          <a:p>
            <a:pPr marL="457200" indent="-457200">
              <a:buNone/>
            </a:pPr>
            <a:r>
              <a:rPr lang="ru-RU" sz="2400" dirty="0" smtClean="0"/>
              <a:t>        </a:t>
            </a: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   </a:t>
            </a:r>
          </a:p>
          <a:p>
            <a:pPr marL="457200" indent="-457200">
              <a:buNone/>
            </a:pPr>
            <a:endParaRPr lang="en-US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000108"/>
            <a:ext cx="1362075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428736"/>
            <a:ext cx="914400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857364"/>
            <a:ext cx="1000125" cy="4095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1857364"/>
            <a:ext cx="400050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285992"/>
            <a:ext cx="971550" cy="40957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285992"/>
            <a:ext cx="171450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071810"/>
            <a:ext cx="1285875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357562"/>
            <a:ext cx="714375" cy="6762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929066"/>
            <a:ext cx="781050" cy="6762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857760"/>
            <a:ext cx="933450" cy="409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31" name="Рисунок 30" descr="График.jpg"/>
          <p:cNvPicPr/>
          <p:nvPr/>
        </p:nvPicPr>
        <p:blipFill>
          <a:blip r:embed="rId12"/>
          <a:stretch>
            <a:fillRect/>
          </a:stretch>
        </p:blipFill>
        <p:spPr>
          <a:xfrm>
            <a:off x="4305300" y="1285860"/>
            <a:ext cx="3124220" cy="2809890"/>
          </a:xfrm>
          <a:prstGeom prst="rect">
            <a:avLst/>
          </a:prstGeom>
        </p:spPr>
      </p:pic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286248" y="2000240"/>
            <a:ext cx="2998787" cy="1543050"/>
            <a:chOff x="2780" y="3794"/>
            <a:chExt cx="4721" cy="2430"/>
          </a:xfrm>
        </p:grpSpPr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>
              <a:off x="2780" y="4883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2" name="AutoShape 28"/>
            <p:cNvCxnSpPr>
              <a:cxnSpLocks noChangeShapeType="1"/>
            </p:cNvCxnSpPr>
            <p:nvPr/>
          </p:nvCxnSpPr>
          <p:spPr bwMode="auto">
            <a:xfrm flipV="1">
              <a:off x="4320" y="379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1643050"/>
            <a:ext cx="152400" cy="409575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2500306"/>
            <a:ext cx="142875" cy="409575"/>
          </a:xfrm>
          <a:prstGeom prst="rect">
            <a:avLst/>
          </a:prstGeom>
          <a:noFill/>
        </p:spPr>
      </p:pic>
      <p:pic>
        <p:nvPicPr>
          <p:cNvPr id="4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071678"/>
            <a:ext cx="100012" cy="238918"/>
          </a:xfrm>
          <a:prstGeom prst="rect">
            <a:avLst/>
          </a:prstGeom>
          <a:noFill/>
        </p:spPr>
      </p:pic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78695" y="3044251"/>
            <a:ext cx="236248" cy="241873"/>
          </a:xfrm>
          <a:prstGeom prst="rect">
            <a:avLst/>
          </a:prstGeom>
          <a:noFill/>
        </p:spPr>
      </p:pic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2714620"/>
            <a:ext cx="98797" cy="357189"/>
          </a:xfrm>
          <a:prstGeom prst="rect">
            <a:avLst/>
          </a:prstGeom>
          <a:noFill/>
        </p:spPr>
      </p:pic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2714620"/>
            <a:ext cx="123825" cy="276225"/>
          </a:xfrm>
          <a:prstGeom prst="rect">
            <a:avLst/>
          </a:prstGeom>
          <a:noFill/>
        </p:spPr>
      </p:pic>
      <p:sp>
        <p:nvSpPr>
          <p:cNvPr id="1067" name="Freeform 43"/>
          <p:cNvSpPr>
            <a:spLocks/>
          </p:cNvSpPr>
          <p:nvPr/>
        </p:nvSpPr>
        <p:spPr bwMode="auto">
          <a:xfrm>
            <a:off x="5261212" y="2214555"/>
            <a:ext cx="1453929" cy="480878"/>
          </a:xfrm>
          <a:custGeom>
            <a:avLst/>
            <a:gdLst/>
            <a:ahLst/>
            <a:cxnLst>
              <a:cxn ang="0">
                <a:pos x="0" y="814"/>
              </a:cxn>
              <a:cxn ang="0">
                <a:pos x="1202" y="0"/>
              </a:cxn>
              <a:cxn ang="0">
                <a:pos x="2391" y="814"/>
              </a:cxn>
            </a:cxnLst>
            <a:rect l="0" t="0" r="r" b="b"/>
            <a:pathLst>
              <a:path w="2391" h="814">
                <a:moveTo>
                  <a:pt x="0" y="814"/>
                </a:moveTo>
                <a:cubicBezTo>
                  <a:pt x="402" y="407"/>
                  <a:pt x="804" y="0"/>
                  <a:pt x="1202" y="0"/>
                </a:cubicBezTo>
                <a:cubicBezTo>
                  <a:pt x="1600" y="0"/>
                  <a:pt x="1995" y="407"/>
                  <a:pt x="2391" y="814"/>
                </a:cubicBezTo>
              </a:path>
            </a:pathLst>
          </a:custGeom>
          <a:noFill/>
          <a:ln w="19050" cmpd="sng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714620"/>
            <a:ext cx="98796" cy="357189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714620"/>
            <a:ext cx="95250" cy="361950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361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714620"/>
            <a:ext cx="98797" cy="357190"/>
          </a:xfrm>
          <a:prstGeom prst="rect">
            <a:avLst/>
          </a:prstGeom>
          <a:noFill/>
        </p:spPr>
      </p:pic>
      <p:cxnSp>
        <p:nvCxnSpPr>
          <p:cNvPr id="50" name="Прямая соединительная линия 49"/>
          <p:cNvCxnSpPr/>
          <p:nvPr/>
        </p:nvCxnSpPr>
        <p:spPr>
          <a:xfrm rot="5400000">
            <a:off x="5603083" y="2677317"/>
            <a:ext cx="53986" cy="79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500174"/>
            <a:ext cx="1076325" cy="276225"/>
          </a:xfrm>
          <a:prstGeom prst="rect">
            <a:avLst/>
          </a:prstGeom>
          <a:noFill/>
        </p:spPr>
      </p:pic>
      <p:sp>
        <p:nvSpPr>
          <p:cNvPr id="52" name="Овал 51"/>
          <p:cNvSpPr/>
          <p:nvPr/>
        </p:nvSpPr>
        <p:spPr>
          <a:xfrm>
            <a:off x="5231219" y="2650497"/>
            <a:ext cx="71438" cy="7143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6665505" y="2649388"/>
            <a:ext cx="71438" cy="7143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5944373" y="2201712"/>
            <a:ext cx="71438" cy="7143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7" grpId="0" animBg="1"/>
      <p:bldP spid="52" grpId="0" animBg="1"/>
      <p:bldP spid="53" grpId="0" animBg="1"/>
      <p:bldP spid="5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Содержимое 6" descr="График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22885" y="1862840"/>
            <a:ext cx="2981341" cy="26432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Графики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A·f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k·x+m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)+B.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602059" y="1091828"/>
            <a:ext cx="1591914" cy="562099"/>
            <a:chOff x="1500166" y="1123639"/>
            <a:chExt cx="1591914" cy="562099"/>
          </a:xfrm>
          <a:noFill/>
        </p:grpSpPr>
        <p:sp>
          <p:nvSpPr>
            <p:cNvPr id="4" name="TextBox 3"/>
            <p:cNvSpPr txBox="1"/>
            <p:nvPr/>
          </p:nvSpPr>
          <p:spPr>
            <a:xfrm>
              <a:off x="1500166" y="1142984"/>
              <a:ext cx="1571636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y=-sin   x+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20241" y="1133288"/>
              <a:ext cx="123825" cy="552450"/>
            </a:xfrm>
            <a:prstGeom prst="rect">
              <a:avLst/>
            </a:prstGeom>
            <a:grpFill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68255" y="1123639"/>
              <a:ext cx="123825" cy="552450"/>
            </a:xfrm>
            <a:prstGeom prst="rect">
              <a:avLst/>
            </a:prstGeom>
            <a:grpFill/>
          </p:spPr>
        </p:pic>
      </p:grpSp>
      <p:pic>
        <p:nvPicPr>
          <p:cNvPr id="10" name="Содержимое 6" descr="График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857364"/>
            <a:ext cx="2981341" cy="2643206"/>
          </a:xfrm>
          <a:prstGeom prst="rect">
            <a:avLst/>
          </a:prstGeom>
        </p:spPr>
      </p:pic>
      <p:grpSp>
        <p:nvGrpSpPr>
          <p:cNvPr id="22" name="Группа 21"/>
          <p:cNvGrpSpPr/>
          <p:nvPr/>
        </p:nvGrpSpPr>
        <p:grpSpPr>
          <a:xfrm>
            <a:off x="571471" y="1785926"/>
            <a:ext cx="5803449" cy="2593276"/>
            <a:chOff x="571471" y="1785926"/>
            <a:chExt cx="5803449" cy="2593276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571471" y="1785926"/>
              <a:ext cx="5803449" cy="2593276"/>
              <a:chOff x="571471" y="1785926"/>
              <a:chExt cx="5803449" cy="2593276"/>
            </a:xfrm>
          </p:grpSpPr>
          <p:cxnSp>
            <p:nvCxnSpPr>
              <p:cNvPr id="12" name="Прямая со стрелкой 11"/>
              <p:cNvCxnSpPr>
                <a:stCxn id="10" idx="1"/>
              </p:cNvCxnSpPr>
              <p:nvPr/>
            </p:nvCxnSpPr>
            <p:spPr>
              <a:xfrm rot="10800000" flipH="1" flipV="1">
                <a:off x="571471" y="3178967"/>
                <a:ext cx="5803449" cy="418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 rot="5400000" flipH="1" flipV="1">
                <a:off x="503714" y="3166168"/>
                <a:ext cx="2426066" cy="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1214414" y="1785926"/>
                <a:ext cx="2888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ru-RU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072198" y="2857496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ru-RU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500166" y="2571744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ru-RU" sz="1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28728" y="3429000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-1</a:t>
              </a:r>
              <a:endParaRPr lang="ru-RU" sz="1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928926" y="314324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dirty="0" smtClean="0"/>
                <a:t>π</a:t>
              </a:r>
              <a:endParaRPr lang="ru-RU" sz="1400" dirty="0"/>
            </a:p>
          </p:txBody>
        </p:sp>
      </p:grpSp>
      <p:cxnSp>
        <p:nvCxnSpPr>
          <p:cNvPr id="24" name="Прямая со стрелкой 23"/>
          <p:cNvCxnSpPr/>
          <p:nvPr/>
        </p:nvCxnSpPr>
        <p:spPr>
          <a:xfrm>
            <a:off x="714375" y="2962275"/>
            <a:ext cx="5660546" cy="13838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14810" y="3143248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</a:t>
            </a:r>
            <a:r>
              <a:rPr lang="el-GR" sz="1400" dirty="0" smtClean="0"/>
              <a:t>π</a:t>
            </a:r>
            <a:endParaRPr lang="ru-RU" sz="1400" dirty="0"/>
          </a:p>
        </p:txBody>
      </p:sp>
      <p:sp>
        <p:nvSpPr>
          <p:cNvPr id="38" name="Полилиния 37"/>
          <p:cNvSpPr/>
          <p:nvPr/>
        </p:nvSpPr>
        <p:spPr>
          <a:xfrm>
            <a:off x="1719072" y="2511552"/>
            <a:ext cx="4250131" cy="882701"/>
          </a:xfrm>
          <a:custGeom>
            <a:avLst/>
            <a:gdLst>
              <a:gd name="connsiteX0" fmla="*/ 0 w 4250131"/>
              <a:gd name="connsiteY0" fmla="*/ 451104 h 882701"/>
              <a:gd name="connsiteX1" fmla="*/ 1016813 w 4250131"/>
              <a:gd name="connsiteY1" fmla="*/ 882701 h 882701"/>
              <a:gd name="connsiteX2" fmla="*/ 2033626 w 4250131"/>
              <a:gd name="connsiteY2" fmla="*/ 451104 h 882701"/>
              <a:gd name="connsiteX3" fmla="*/ 3057754 w 4250131"/>
              <a:gd name="connsiteY3" fmla="*/ 19507 h 882701"/>
              <a:gd name="connsiteX4" fmla="*/ 4250131 w 4250131"/>
              <a:gd name="connsiteY4" fmla="*/ 568147 h 88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0131" h="882701">
                <a:moveTo>
                  <a:pt x="0" y="451104"/>
                </a:moveTo>
                <a:cubicBezTo>
                  <a:pt x="338937" y="666902"/>
                  <a:pt x="677875" y="882701"/>
                  <a:pt x="1016813" y="882701"/>
                </a:cubicBezTo>
                <a:cubicBezTo>
                  <a:pt x="1355751" y="882701"/>
                  <a:pt x="2033626" y="451104"/>
                  <a:pt x="2033626" y="451104"/>
                </a:cubicBezTo>
                <a:cubicBezTo>
                  <a:pt x="2373783" y="307238"/>
                  <a:pt x="2688337" y="0"/>
                  <a:pt x="3057754" y="19507"/>
                </a:cubicBezTo>
                <a:cubicBezTo>
                  <a:pt x="3427172" y="39014"/>
                  <a:pt x="3838651" y="303580"/>
                  <a:pt x="4250131" y="568147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693394" y="293065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3040313" y="2919375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>
            <a:off x="2691994" y="2500128"/>
            <a:ext cx="3156414" cy="938016"/>
            <a:chOff x="2691994" y="2500128"/>
            <a:chExt cx="3156414" cy="938016"/>
          </a:xfrm>
        </p:grpSpPr>
        <p:sp>
          <p:nvSpPr>
            <p:cNvPr id="44" name="Овал 43"/>
            <p:cNvSpPr/>
            <p:nvPr/>
          </p:nvSpPr>
          <p:spPr>
            <a:xfrm>
              <a:off x="2691994" y="3366706"/>
              <a:ext cx="71438" cy="7143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4736003" y="2500128"/>
              <a:ext cx="71438" cy="7143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5776970" y="2933934"/>
              <a:ext cx="71438" cy="7143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571736" y="1214422"/>
            <a:ext cx="744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T=3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26 3.02638E-6 L 0.07448 3.02638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400" dirty="0" smtClean="0"/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Построить графики: 1)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y=2cos(2x-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π/3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)-0,5;  2)y=-sin3/2x+</a:t>
            </a:r>
            <a:r>
              <a:rPr lang="en-US" sz="2400" dirty="0" smtClean="0"/>
              <a:t>1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357158" y="857232"/>
            <a:ext cx="8540193" cy="2509409"/>
            <a:chOff x="571472" y="1419657"/>
            <a:chExt cx="8540193" cy="2509409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571472" y="1428736"/>
              <a:ext cx="5705516" cy="2500330"/>
              <a:chOff x="571472" y="1428736"/>
              <a:chExt cx="5705516" cy="2500330"/>
            </a:xfrm>
          </p:grpSpPr>
          <p:pic>
            <p:nvPicPr>
              <p:cNvPr id="5" name="Содержимое 6" descr="График.jpg"/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1472" y="1428736"/>
                <a:ext cx="2857520" cy="2500330"/>
              </a:xfrm>
              <a:prstGeom prst="rect">
                <a:avLst/>
              </a:prstGeom>
            </p:spPr>
          </p:pic>
          <p:pic>
            <p:nvPicPr>
              <p:cNvPr id="6" name="Содержимое 6" descr="График.jpg"/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428992" y="1428736"/>
                <a:ext cx="2847996" cy="2500330"/>
              </a:xfrm>
              <a:prstGeom prst="rect">
                <a:avLst/>
              </a:prstGeom>
            </p:spPr>
          </p:pic>
        </p:grpSp>
        <p:pic>
          <p:nvPicPr>
            <p:cNvPr id="9" name="Содержимое 6" descr="График.jpg"/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54145" y="1419657"/>
              <a:ext cx="2857520" cy="2500330"/>
            </a:xfrm>
            <a:prstGeom prst="rect">
              <a:avLst/>
            </a:prstGeom>
          </p:spPr>
        </p:pic>
      </p:grpSp>
      <p:grpSp>
        <p:nvGrpSpPr>
          <p:cNvPr id="26" name="Группа 25"/>
          <p:cNvGrpSpPr/>
          <p:nvPr/>
        </p:nvGrpSpPr>
        <p:grpSpPr>
          <a:xfrm>
            <a:off x="514352" y="790566"/>
            <a:ext cx="8342230" cy="2463021"/>
            <a:chOff x="514350" y="1357298"/>
            <a:chExt cx="8342230" cy="2463021"/>
          </a:xfrm>
        </p:grpSpPr>
        <p:cxnSp>
          <p:nvCxnSpPr>
            <p:cNvPr id="12" name="Прямая со стрелкой 11"/>
            <p:cNvCxnSpPr/>
            <p:nvPr/>
          </p:nvCxnSpPr>
          <p:spPr>
            <a:xfrm>
              <a:off x="514350" y="2676525"/>
              <a:ext cx="81915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rot="5400000" flipH="1" flipV="1">
              <a:off x="2738438" y="2681288"/>
              <a:ext cx="2276475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571868" y="1357298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572528" y="2357430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43306" y="2071678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1</a:t>
              </a:r>
              <a:endParaRPr lang="ru-RU" sz="1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43306" y="2928934"/>
              <a:ext cx="3513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-1</a:t>
              </a:r>
              <a:endParaRPr lang="ru-RU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72066" y="2571744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π</a:t>
              </a:r>
              <a:endParaRPr lang="ru-RU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357422" y="2571744"/>
              <a:ext cx="3609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-</a:t>
              </a:r>
              <a:r>
                <a:rPr lang="el-GR" sz="1600" dirty="0" smtClean="0"/>
                <a:t>π</a:t>
              </a:r>
              <a:endParaRPr lang="ru-RU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86512" y="2571744"/>
              <a:ext cx="4026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2</a:t>
              </a:r>
              <a:r>
                <a:rPr lang="el-GR" sz="1600" dirty="0" smtClean="0"/>
                <a:t>π</a:t>
              </a:r>
              <a:endParaRPr lang="ru-RU" sz="1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00100" y="2571744"/>
              <a:ext cx="4651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-2</a:t>
              </a:r>
              <a:r>
                <a:rPr lang="el-GR" sz="1600" dirty="0" smtClean="0"/>
                <a:t>π</a:t>
              </a:r>
              <a:endParaRPr lang="ru-RU" sz="1600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357158" y="3714752"/>
            <a:ext cx="8540193" cy="2509409"/>
            <a:chOff x="571472" y="1419657"/>
            <a:chExt cx="8540193" cy="2509409"/>
          </a:xfrm>
        </p:grpSpPr>
        <p:grpSp>
          <p:nvGrpSpPr>
            <p:cNvPr id="28" name="Группа 27"/>
            <p:cNvGrpSpPr/>
            <p:nvPr/>
          </p:nvGrpSpPr>
          <p:grpSpPr>
            <a:xfrm>
              <a:off x="571472" y="1428736"/>
              <a:ext cx="5705516" cy="2500330"/>
              <a:chOff x="571472" y="1428736"/>
              <a:chExt cx="5705516" cy="2500330"/>
            </a:xfrm>
          </p:grpSpPr>
          <p:pic>
            <p:nvPicPr>
              <p:cNvPr id="30" name="Содержимое 6" descr="График.jpg"/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1472" y="1428736"/>
                <a:ext cx="2857520" cy="2500330"/>
              </a:xfrm>
              <a:prstGeom prst="rect">
                <a:avLst/>
              </a:prstGeom>
            </p:spPr>
          </p:pic>
          <p:pic>
            <p:nvPicPr>
              <p:cNvPr id="31" name="Содержимое 6" descr="График.jpg"/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428992" y="1428736"/>
                <a:ext cx="2847996" cy="2500330"/>
              </a:xfrm>
              <a:prstGeom prst="rect">
                <a:avLst/>
              </a:prstGeom>
            </p:spPr>
          </p:pic>
        </p:grpSp>
        <p:pic>
          <p:nvPicPr>
            <p:cNvPr id="29" name="Содержимое 6" descr="График.jpg"/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54145" y="1419657"/>
              <a:ext cx="2857520" cy="2500330"/>
            </a:xfrm>
            <a:prstGeom prst="rect">
              <a:avLst/>
            </a:prstGeom>
          </p:spPr>
        </p:pic>
      </p:grpSp>
      <p:grpSp>
        <p:nvGrpSpPr>
          <p:cNvPr id="33" name="Группа 32"/>
          <p:cNvGrpSpPr/>
          <p:nvPr/>
        </p:nvGrpSpPr>
        <p:grpSpPr>
          <a:xfrm>
            <a:off x="500034" y="3643314"/>
            <a:ext cx="8342230" cy="2463021"/>
            <a:chOff x="514350" y="1357298"/>
            <a:chExt cx="8342230" cy="2463021"/>
          </a:xfrm>
        </p:grpSpPr>
        <p:cxnSp>
          <p:nvCxnSpPr>
            <p:cNvPr id="34" name="Прямая со стрелкой 33"/>
            <p:cNvCxnSpPr/>
            <p:nvPr/>
          </p:nvCxnSpPr>
          <p:spPr>
            <a:xfrm>
              <a:off x="514350" y="2676525"/>
              <a:ext cx="81915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 rot="5400000" flipH="1" flipV="1">
              <a:off x="2738438" y="2681288"/>
              <a:ext cx="2276475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571868" y="1357298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572528" y="2357430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643306" y="2071678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1</a:t>
              </a:r>
              <a:endParaRPr lang="ru-RU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43306" y="2928934"/>
              <a:ext cx="3513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-1</a:t>
              </a:r>
              <a:endParaRPr lang="ru-RU" sz="16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072066" y="2571744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π</a:t>
              </a:r>
              <a:endParaRPr lang="ru-RU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357422" y="2571744"/>
              <a:ext cx="3609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-</a:t>
              </a:r>
              <a:r>
                <a:rPr lang="el-GR" sz="1600" dirty="0" smtClean="0"/>
                <a:t>π</a:t>
              </a:r>
              <a:endParaRPr lang="ru-RU" sz="16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86512" y="2571744"/>
              <a:ext cx="4026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2</a:t>
              </a:r>
              <a:r>
                <a:rPr lang="el-GR" sz="1600" dirty="0" smtClean="0"/>
                <a:t>π</a:t>
              </a:r>
              <a:endParaRPr lang="ru-RU" sz="1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00100" y="2571744"/>
              <a:ext cx="4651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-2</a:t>
              </a:r>
              <a:r>
                <a:rPr lang="el-GR" sz="1600" dirty="0" smtClean="0"/>
                <a:t>π</a:t>
              </a:r>
              <a:endParaRPr lang="ru-RU" sz="1600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57158" y="857232"/>
            <a:ext cx="700833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1)T=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561975" y="2305050"/>
            <a:ext cx="8153400" cy="9526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16200000" flipV="1">
            <a:off x="2955851" y="2105247"/>
            <a:ext cx="2243470" cy="10632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Группа 52"/>
          <p:cNvGrpSpPr/>
          <p:nvPr/>
        </p:nvGrpSpPr>
        <p:grpSpPr>
          <a:xfrm>
            <a:off x="3737789" y="1456660"/>
            <a:ext cx="702522" cy="890607"/>
            <a:chOff x="3737789" y="1456660"/>
            <a:chExt cx="702522" cy="890607"/>
          </a:xfrm>
        </p:grpSpPr>
        <p:sp>
          <p:nvSpPr>
            <p:cNvPr id="50" name="Овал 49"/>
            <p:cNvSpPr/>
            <p:nvPr/>
          </p:nvSpPr>
          <p:spPr>
            <a:xfrm>
              <a:off x="4040372" y="1456660"/>
              <a:ext cx="71438" cy="7143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4368873" y="2274259"/>
              <a:ext cx="71438" cy="7143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3737789" y="2275829"/>
              <a:ext cx="71438" cy="7143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474453" y="1482305"/>
            <a:ext cx="7289321" cy="1710906"/>
            <a:chOff x="474453" y="1482305"/>
            <a:chExt cx="7289321" cy="1710906"/>
          </a:xfrm>
        </p:grpSpPr>
        <p:sp>
          <p:nvSpPr>
            <p:cNvPr id="54" name="Полилиния 53"/>
            <p:cNvSpPr/>
            <p:nvPr/>
          </p:nvSpPr>
          <p:spPr>
            <a:xfrm>
              <a:off x="3769743" y="1482305"/>
              <a:ext cx="638355" cy="838201"/>
            </a:xfrm>
            <a:custGeom>
              <a:avLst/>
              <a:gdLst>
                <a:gd name="connsiteX0" fmla="*/ 0 w 638355"/>
                <a:gd name="connsiteY0" fmla="*/ 838201 h 838201"/>
                <a:gd name="connsiteX1" fmla="*/ 301925 w 638355"/>
                <a:gd name="connsiteY1" fmla="*/ 1438 h 838201"/>
                <a:gd name="connsiteX2" fmla="*/ 638355 w 638355"/>
                <a:gd name="connsiteY2" fmla="*/ 829574 h 83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8355" h="838201">
                  <a:moveTo>
                    <a:pt x="0" y="838201"/>
                  </a:moveTo>
                  <a:cubicBezTo>
                    <a:pt x="97766" y="420538"/>
                    <a:pt x="195533" y="2876"/>
                    <a:pt x="301925" y="1438"/>
                  </a:cubicBezTo>
                  <a:cubicBezTo>
                    <a:pt x="408317" y="0"/>
                    <a:pt x="638355" y="829574"/>
                    <a:pt x="638355" y="829574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>
              <a:off x="4408098" y="1482305"/>
              <a:ext cx="3355676" cy="1710906"/>
            </a:xfrm>
            <a:custGeom>
              <a:avLst/>
              <a:gdLst>
                <a:gd name="connsiteX0" fmla="*/ 0 w 3355676"/>
                <a:gd name="connsiteY0" fmla="*/ 829574 h 1710906"/>
                <a:gd name="connsiteX1" fmla="*/ 336430 w 3355676"/>
                <a:gd name="connsiteY1" fmla="*/ 1666337 h 1710906"/>
                <a:gd name="connsiteX2" fmla="*/ 672860 w 3355676"/>
                <a:gd name="connsiteY2" fmla="*/ 820948 h 1710906"/>
                <a:gd name="connsiteX3" fmla="*/ 992038 w 3355676"/>
                <a:gd name="connsiteY3" fmla="*/ 1438 h 1710906"/>
                <a:gd name="connsiteX4" fmla="*/ 1319842 w 3355676"/>
                <a:gd name="connsiteY4" fmla="*/ 820948 h 1710906"/>
                <a:gd name="connsiteX5" fmla="*/ 1639019 w 3355676"/>
                <a:gd name="connsiteY5" fmla="*/ 1666337 h 1710906"/>
                <a:gd name="connsiteX6" fmla="*/ 1975449 w 3355676"/>
                <a:gd name="connsiteY6" fmla="*/ 820948 h 1710906"/>
                <a:gd name="connsiteX7" fmla="*/ 2286000 w 3355676"/>
                <a:gd name="connsiteY7" fmla="*/ 1438 h 1710906"/>
                <a:gd name="connsiteX8" fmla="*/ 2613804 w 3355676"/>
                <a:gd name="connsiteY8" fmla="*/ 829574 h 1710906"/>
                <a:gd name="connsiteX9" fmla="*/ 2941608 w 3355676"/>
                <a:gd name="connsiteY9" fmla="*/ 1640457 h 1710906"/>
                <a:gd name="connsiteX10" fmla="*/ 3355676 w 3355676"/>
                <a:gd name="connsiteY10" fmla="*/ 406880 h 1710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55676" h="1710906">
                  <a:moveTo>
                    <a:pt x="0" y="829574"/>
                  </a:moveTo>
                  <a:cubicBezTo>
                    <a:pt x="112143" y="1248674"/>
                    <a:pt x="224287" y="1667775"/>
                    <a:pt x="336430" y="1666337"/>
                  </a:cubicBezTo>
                  <a:cubicBezTo>
                    <a:pt x="448573" y="1664899"/>
                    <a:pt x="563592" y="1098431"/>
                    <a:pt x="672860" y="820948"/>
                  </a:cubicBezTo>
                  <a:cubicBezTo>
                    <a:pt x="782128" y="543465"/>
                    <a:pt x="884208" y="1438"/>
                    <a:pt x="992038" y="1438"/>
                  </a:cubicBezTo>
                  <a:cubicBezTo>
                    <a:pt x="1099868" y="1438"/>
                    <a:pt x="1212012" y="543465"/>
                    <a:pt x="1319842" y="820948"/>
                  </a:cubicBezTo>
                  <a:cubicBezTo>
                    <a:pt x="1427672" y="1098431"/>
                    <a:pt x="1529751" y="1666337"/>
                    <a:pt x="1639019" y="1666337"/>
                  </a:cubicBezTo>
                  <a:cubicBezTo>
                    <a:pt x="1748287" y="1666337"/>
                    <a:pt x="1867619" y="1098431"/>
                    <a:pt x="1975449" y="820948"/>
                  </a:cubicBezTo>
                  <a:cubicBezTo>
                    <a:pt x="2083279" y="543465"/>
                    <a:pt x="2179608" y="0"/>
                    <a:pt x="2286000" y="1438"/>
                  </a:cubicBezTo>
                  <a:cubicBezTo>
                    <a:pt x="2392392" y="2876"/>
                    <a:pt x="2504536" y="556404"/>
                    <a:pt x="2613804" y="829574"/>
                  </a:cubicBezTo>
                  <a:cubicBezTo>
                    <a:pt x="2723072" y="1102744"/>
                    <a:pt x="2817963" y="1710906"/>
                    <a:pt x="2941608" y="1640457"/>
                  </a:cubicBezTo>
                  <a:cubicBezTo>
                    <a:pt x="3065253" y="1570008"/>
                    <a:pt x="3289540" y="616789"/>
                    <a:pt x="3355676" y="406880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олилиния 56"/>
            <p:cNvSpPr/>
            <p:nvPr/>
          </p:nvSpPr>
          <p:spPr>
            <a:xfrm>
              <a:off x="474453" y="1483743"/>
              <a:ext cx="3295290" cy="1659147"/>
            </a:xfrm>
            <a:custGeom>
              <a:avLst/>
              <a:gdLst>
                <a:gd name="connsiteX0" fmla="*/ 3295290 w 3295290"/>
                <a:gd name="connsiteY0" fmla="*/ 819510 h 1659147"/>
                <a:gd name="connsiteX1" fmla="*/ 2967487 w 3295290"/>
                <a:gd name="connsiteY1" fmla="*/ 1656272 h 1659147"/>
                <a:gd name="connsiteX2" fmla="*/ 2605177 w 3295290"/>
                <a:gd name="connsiteY2" fmla="*/ 828136 h 1659147"/>
                <a:gd name="connsiteX3" fmla="*/ 2286000 w 3295290"/>
                <a:gd name="connsiteY3" fmla="*/ 8627 h 1659147"/>
                <a:gd name="connsiteX4" fmla="*/ 1958196 w 3295290"/>
                <a:gd name="connsiteY4" fmla="*/ 819510 h 1659147"/>
                <a:gd name="connsiteX5" fmla="*/ 1639019 w 3295290"/>
                <a:gd name="connsiteY5" fmla="*/ 1656272 h 1659147"/>
                <a:gd name="connsiteX6" fmla="*/ 1302589 w 3295290"/>
                <a:gd name="connsiteY6" fmla="*/ 819510 h 1659147"/>
                <a:gd name="connsiteX7" fmla="*/ 983411 w 3295290"/>
                <a:gd name="connsiteY7" fmla="*/ 0 h 1659147"/>
                <a:gd name="connsiteX8" fmla="*/ 655607 w 3295290"/>
                <a:gd name="connsiteY8" fmla="*/ 819510 h 1659147"/>
                <a:gd name="connsiteX9" fmla="*/ 319177 w 3295290"/>
                <a:gd name="connsiteY9" fmla="*/ 1656272 h 1659147"/>
                <a:gd name="connsiteX10" fmla="*/ 0 w 3295290"/>
                <a:gd name="connsiteY10" fmla="*/ 836763 h 1659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95290" h="1659147">
                  <a:moveTo>
                    <a:pt x="3295290" y="819510"/>
                  </a:moveTo>
                  <a:cubicBezTo>
                    <a:pt x="3188898" y="1237172"/>
                    <a:pt x="3082506" y="1654834"/>
                    <a:pt x="2967487" y="1656272"/>
                  </a:cubicBezTo>
                  <a:cubicBezTo>
                    <a:pt x="2852468" y="1657710"/>
                    <a:pt x="2718758" y="1102743"/>
                    <a:pt x="2605177" y="828136"/>
                  </a:cubicBezTo>
                  <a:cubicBezTo>
                    <a:pt x="2491596" y="553529"/>
                    <a:pt x="2393830" y="10065"/>
                    <a:pt x="2286000" y="8627"/>
                  </a:cubicBezTo>
                  <a:cubicBezTo>
                    <a:pt x="2178170" y="7189"/>
                    <a:pt x="2066026" y="544903"/>
                    <a:pt x="1958196" y="819510"/>
                  </a:cubicBezTo>
                  <a:cubicBezTo>
                    <a:pt x="1850366" y="1094117"/>
                    <a:pt x="1748287" y="1656272"/>
                    <a:pt x="1639019" y="1656272"/>
                  </a:cubicBezTo>
                  <a:cubicBezTo>
                    <a:pt x="1529751" y="1656272"/>
                    <a:pt x="1411857" y="1095555"/>
                    <a:pt x="1302589" y="819510"/>
                  </a:cubicBezTo>
                  <a:cubicBezTo>
                    <a:pt x="1193321" y="543465"/>
                    <a:pt x="1091241" y="0"/>
                    <a:pt x="983411" y="0"/>
                  </a:cubicBezTo>
                  <a:cubicBezTo>
                    <a:pt x="875581" y="0"/>
                    <a:pt x="655607" y="819510"/>
                    <a:pt x="655607" y="819510"/>
                  </a:cubicBezTo>
                  <a:cubicBezTo>
                    <a:pt x="544901" y="1095555"/>
                    <a:pt x="428445" y="1653397"/>
                    <a:pt x="319177" y="1656272"/>
                  </a:cubicBezTo>
                  <a:cubicBezTo>
                    <a:pt x="209909" y="1659147"/>
                    <a:pt x="104954" y="1247955"/>
                    <a:pt x="0" y="836763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357158" y="3714752"/>
            <a:ext cx="963725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2)T=4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 стрелкой 55"/>
          <p:cNvCxnSpPr>
            <a:endCxn id="37" idx="0"/>
          </p:cNvCxnSpPr>
          <p:nvPr/>
        </p:nvCxnSpPr>
        <p:spPr>
          <a:xfrm flipV="1">
            <a:off x="584791" y="4742121"/>
            <a:ext cx="8059479" cy="10632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Овал 59"/>
          <p:cNvSpPr/>
          <p:nvPr/>
        </p:nvSpPr>
        <p:spPr>
          <a:xfrm>
            <a:off x="3829050" y="4710112"/>
            <a:ext cx="71438" cy="71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57676" y="5153018"/>
            <a:ext cx="71438" cy="71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714876" y="4714884"/>
            <a:ext cx="71438" cy="71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7" name="Группа 66"/>
          <p:cNvGrpSpPr/>
          <p:nvPr/>
        </p:nvGrpSpPr>
        <p:grpSpPr>
          <a:xfrm>
            <a:off x="1047750" y="4308475"/>
            <a:ext cx="7239000" cy="876300"/>
            <a:chOff x="1047750" y="4308475"/>
            <a:chExt cx="7239000" cy="876300"/>
          </a:xfrm>
        </p:grpSpPr>
        <p:sp>
          <p:nvSpPr>
            <p:cNvPr id="63" name="Полилиния 62"/>
            <p:cNvSpPr/>
            <p:nvPr/>
          </p:nvSpPr>
          <p:spPr>
            <a:xfrm rot="10800000">
              <a:off x="3865305" y="4762499"/>
              <a:ext cx="887669" cy="404826"/>
            </a:xfrm>
            <a:custGeom>
              <a:avLst/>
              <a:gdLst>
                <a:gd name="connsiteX0" fmla="*/ 0 w 895350"/>
                <a:gd name="connsiteY0" fmla="*/ 390525 h 390525"/>
                <a:gd name="connsiteX1" fmla="*/ 457200 w 895350"/>
                <a:gd name="connsiteY1" fmla="*/ 0 h 390525"/>
                <a:gd name="connsiteX2" fmla="*/ 895350 w 895350"/>
                <a:gd name="connsiteY2" fmla="*/ 390525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5350" h="390525">
                  <a:moveTo>
                    <a:pt x="0" y="390525"/>
                  </a:moveTo>
                  <a:cubicBezTo>
                    <a:pt x="153987" y="195262"/>
                    <a:pt x="307975" y="0"/>
                    <a:pt x="457200" y="0"/>
                  </a:cubicBezTo>
                  <a:cubicBezTo>
                    <a:pt x="606425" y="0"/>
                    <a:pt x="820738" y="323850"/>
                    <a:pt x="895350" y="390525"/>
                  </a:cubicBezTo>
                </a:path>
              </a:pathLst>
            </a:cu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олилиния 64"/>
            <p:cNvSpPr/>
            <p:nvPr/>
          </p:nvSpPr>
          <p:spPr>
            <a:xfrm>
              <a:off x="4752975" y="4343400"/>
              <a:ext cx="3533775" cy="841375"/>
            </a:xfrm>
            <a:custGeom>
              <a:avLst/>
              <a:gdLst>
                <a:gd name="connsiteX0" fmla="*/ 0 w 3533775"/>
                <a:gd name="connsiteY0" fmla="*/ 400050 h 841375"/>
                <a:gd name="connsiteX1" fmla="*/ 419100 w 3533775"/>
                <a:gd name="connsiteY1" fmla="*/ 9525 h 841375"/>
                <a:gd name="connsiteX2" fmla="*/ 866775 w 3533775"/>
                <a:gd name="connsiteY2" fmla="*/ 409575 h 841375"/>
                <a:gd name="connsiteX3" fmla="*/ 1295400 w 3533775"/>
                <a:gd name="connsiteY3" fmla="*/ 828675 h 841375"/>
                <a:gd name="connsiteX4" fmla="*/ 1733550 w 3533775"/>
                <a:gd name="connsiteY4" fmla="*/ 400050 h 841375"/>
                <a:gd name="connsiteX5" fmla="*/ 2162175 w 3533775"/>
                <a:gd name="connsiteY5" fmla="*/ 0 h 841375"/>
                <a:gd name="connsiteX6" fmla="*/ 2600325 w 3533775"/>
                <a:gd name="connsiteY6" fmla="*/ 400050 h 841375"/>
                <a:gd name="connsiteX7" fmla="*/ 3038475 w 3533775"/>
                <a:gd name="connsiteY7" fmla="*/ 828675 h 841375"/>
                <a:gd name="connsiteX8" fmla="*/ 3533775 w 3533775"/>
                <a:gd name="connsiteY8" fmla="*/ 323850 h 841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33775" h="841375">
                  <a:moveTo>
                    <a:pt x="0" y="400050"/>
                  </a:moveTo>
                  <a:cubicBezTo>
                    <a:pt x="137319" y="203994"/>
                    <a:pt x="274638" y="7938"/>
                    <a:pt x="419100" y="9525"/>
                  </a:cubicBezTo>
                  <a:cubicBezTo>
                    <a:pt x="563562" y="11112"/>
                    <a:pt x="720725" y="273050"/>
                    <a:pt x="866775" y="409575"/>
                  </a:cubicBezTo>
                  <a:cubicBezTo>
                    <a:pt x="1012825" y="546100"/>
                    <a:pt x="1150938" y="830262"/>
                    <a:pt x="1295400" y="828675"/>
                  </a:cubicBezTo>
                  <a:cubicBezTo>
                    <a:pt x="1439862" y="827088"/>
                    <a:pt x="1589088" y="538162"/>
                    <a:pt x="1733550" y="400050"/>
                  </a:cubicBezTo>
                  <a:cubicBezTo>
                    <a:pt x="1878012" y="261938"/>
                    <a:pt x="2017713" y="0"/>
                    <a:pt x="2162175" y="0"/>
                  </a:cubicBezTo>
                  <a:cubicBezTo>
                    <a:pt x="2306637" y="0"/>
                    <a:pt x="2454275" y="261938"/>
                    <a:pt x="2600325" y="400050"/>
                  </a:cubicBezTo>
                  <a:cubicBezTo>
                    <a:pt x="2746375" y="538162"/>
                    <a:pt x="2882900" y="841375"/>
                    <a:pt x="3038475" y="828675"/>
                  </a:cubicBezTo>
                  <a:cubicBezTo>
                    <a:pt x="3194050" y="815975"/>
                    <a:pt x="3363912" y="569912"/>
                    <a:pt x="3533775" y="323850"/>
                  </a:cubicBezTo>
                </a:path>
              </a:pathLst>
            </a:cu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олилиния 65"/>
            <p:cNvSpPr/>
            <p:nvPr/>
          </p:nvSpPr>
          <p:spPr>
            <a:xfrm>
              <a:off x="1047750" y="4308475"/>
              <a:ext cx="2800350" cy="865188"/>
            </a:xfrm>
            <a:custGeom>
              <a:avLst/>
              <a:gdLst>
                <a:gd name="connsiteX0" fmla="*/ 2800350 w 2800350"/>
                <a:gd name="connsiteY0" fmla="*/ 434975 h 865188"/>
                <a:gd name="connsiteX1" fmla="*/ 2390775 w 2800350"/>
                <a:gd name="connsiteY1" fmla="*/ 34925 h 865188"/>
                <a:gd name="connsiteX2" fmla="*/ 1933575 w 2800350"/>
                <a:gd name="connsiteY2" fmla="*/ 444500 h 865188"/>
                <a:gd name="connsiteX3" fmla="*/ 1485900 w 2800350"/>
                <a:gd name="connsiteY3" fmla="*/ 863600 h 865188"/>
                <a:gd name="connsiteX4" fmla="*/ 1057275 w 2800350"/>
                <a:gd name="connsiteY4" fmla="*/ 434975 h 865188"/>
                <a:gd name="connsiteX5" fmla="*/ 619125 w 2800350"/>
                <a:gd name="connsiteY5" fmla="*/ 44450 h 865188"/>
                <a:gd name="connsiteX6" fmla="*/ 0 w 2800350"/>
                <a:gd name="connsiteY6" fmla="*/ 701675 h 865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00350" h="865188">
                  <a:moveTo>
                    <a:pt x="2800350" y="434975"/>
                  </a:moveTo>
                  <a:cubicBezTo>
                    <a:pt x="2667793" y="234156"/>
                    <a:pt x="2535237" y="33338"/>
                    <a:pt x="2390775" y="34925"/>
                  </a:cubicBezTo>
                  <a:cubicBezTo>
                    <a:pt x="2246313" y="36512"/>
                    <a:pt x="2084388" y="306388"/>
                    <a:pt x="1933575" y="444500"/>
                  </a:cubicBezTo>
                  <a:cubicBezTo>
                    <a:pt x="1782763" y="582613"/>
                    <a:pt x="1631950" y="865188"/>
                    <a:pt x="1485900" y="863600"/>
                  </a:cubicBezTo>
                  <a:cubicBezTo>
                    <a:pt x="1339850" y="862012"/>
                    <a:pt x="1201737" y="571500"/>
                    <a:pt x="1057275" y="434975"/>
                  </a:cubicBezTo>
                  <a:cubicBezTo>
                    <a:pt x="912813" y="298450"/>
                    <a:pt x="795337" y="0"/>
                    <a:pt x="619125" y="44450"/>
                  </a:cubicBezTo>
                  <a:cubicBezTo>
                    <a:pt x="442913" y="88900"/>
                    <a:pt x="0" y="701675"/>
                    <a:pt x="0" y="701675"/>
                  </a:cubicBezTo>
                </a:path>
              </a:pathLst>
            </a:cu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500034" y="5786454"/>
            <a:ext cx="7529112" cy="40011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3)Найти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D(f), E(f),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нули, промежутки монотонности этих функций.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00034" y="6215082"/>
            <a:ext cx="8560549" cy="40011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4)Найти наибольшее и наименьшее значения функции на [-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π/3;2π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для №2.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9" grpId="0" animBg="1"/>
      <p:bldP spid="60" grpId="0" animBg="1"/>
      <p:bldP spid="61" grpId="0" animBg="1"/>
      <p:bldP spid="62" grpId="0" animBg="1"/>
      <p:bldP spid="68" grpId="0" animBg="1"/>
      <p:bldP spid="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02713" y="1823140"/>
            <a:ext cx="8140943" cy="2500330"/>
            <a:chOff x="2780" y="3794"/>
            <a:chExt cx="4721" cy="2430"/>
          </a:xfrm>
        </p:grpSpPr>
        <p:cxnSp>
          <p:nvCxnSpPr>
            <p:cNvPr id="28678" name="AutoShape 6"/>
            <p:cNvCxnSpPr>
              <a:cxnSpLocks noChangeShapeType="1"/>
            </p:cNvCxnSpPr>
            <p:nvPr/>
          </p:nvCxnSpPr>
          <p:spPr bwMode="auto">
            <a:xfrm>
              <a:off x="2780" y="4883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679" name="AutoShape 7"/>
            <p:cNvCxnSpPr>
              <a:cxnSpLocks noChangeShapeType="1"/>
            </p:cNvCxnSpPr>
            <p:nvPr/>
          </p:nvCxnSpPr>
          <p:spPr bwMode="auto">
            <a:xfrm flipV="1">
              <a:off x="4320" y="379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Синусоида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19749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у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1</a:t>
            </a:r>
          </a:p>
          <a:p>
            <a:pPr>
              <a:buNone/>
            </a:pPr>
            <a:r>
              <a:rPr lang="ru-RU" sz="1800" dirty="0" smtClean="0"/>
              <a:t>                           </a:t>
            </a:r>
            <a:r>
              <a:rPr lang="ru-RU" sz="1600" dirty="0" smtClean="0"/>
              <a:t>   </a:t>
            </a:r>
            <a:r>
              <a:rPr lang="ru-RU" sz="1800" dirty="0" smtClean="0"/>
              <a:t>       </a:t>
            </a:r>
            <a:r>
              <a:rPr lang="ru-RU" sz="1600" dirty="0" smtClean="0"/>
              <a:t>-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                   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2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 3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</a:t>
            </a:r>
            <a:r>
              <a:rPr lang="ru-RU" sz="1600" dirty="0" err="1" smtClean="0"/>
              <a:t>х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-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   0          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3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 5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-1                                                                            </a:t>
            </a:r>
          </a:p>
          <a:p>
            <a:pPr>
              <a:buNone/>
            </a:pPr>
            <a:endParaRPr lang="ru-RU" sz="18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404005" y="2445488"/>
            <a:ext cx="7818640" cy="1025415"/>
            <a:chOff x="404005" y="2445488"/>
            <a:chExt cx="7818640" cy="1025415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404005" y="2445488"/>
              <a:ext cx="7715304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35903" y="3469315"/>
              <a:ext cx="7786742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Овал 16"/>
          <p:cNvSpPr/>
          <p:nvPr/>
        </p:nvSpPr>
        <p:spPr>
          <a:xfrm>
            <a:off x="3228975" y="293370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743449" y="2938461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010023" y="244316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257550" y="2457450"/>
            <a:ext cx="1514475" cy="495300"/>
          </a:xfrm>
          <a:custGeom>
            <a:avLst/>
            <a:gdLst>
              <a:gd name="connsiteX0" fmla="*/ 0 w 1514475"/>
              <a:gd name="connsiteY0" fmla="*/ 495300 h 495300"/>
              <a:gd name="connsiteX1" fmla="*/ 762000 w 1514475"/>
              <a:gd name="connsiteY1" fmla="*/ 0 h 495300"/>
              <a:gd name="connsiteX2" fmla="*/ 1514475 w 1514475"/>
              <a:gd name="connsiteY2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4475" h="495300">
                <a:moveTo>
                  <a:pt x="0" y="495300"/>
                </a:moveTo>
                <a:cubicBezTo>
                  <a:pt x="254794" y="247650"/>
                  <a:pt x="509588" y="0"/>
                  <a:pt x="762000" y="0"/>
                </a:cubicBezTo>
                <a:cubicBezTo>
                  <a:pt x="1014412" y="0"/>
                  <a:pt x="1514475" y="495300"/>
                  <a:pt x="1514475" y="495300"/>
                </a:cubicBezTo>
              </a:path>
            </a:pathLst>
          </a:cu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219075" y="2446338"/>
            <a:ext cx="3028950" cy="1022349"/>
          </a:xfrm>
          <a:custGeom>
            <a:avLst/>
            <a:gdLst>
              <a:gd name="connsiteX0" fmla="*/ 3028950 w 3028950"/>
              <a:gd name="connsiteY0" fmla="*/ 506412 h 1022349"/>
              <a:gd name="connsiteX1" fmla="*/ 2286000 w 3028950"/>
              <a:gd name="connsiteY1" fmla="*/ 1020762 h 1022349"/>
              <a:gd name="connsiteX2" fmla="*/ 1514475 w 3028950"/>
              <a:gd name="connsiteY2" fmla="*/ 496887 h 1022349"/>
              <a:gd name="connsiteX3" fmla="*/ 752475 w 3028950"/>
              <a:gd name="connsiteY3" fmla="*/ 1587 h 1022349"/>
              <a:gd name="connsiteX4" fmla="*/ 0 w 3028950"/>
              <a:gd name="connsiteY4" fmla="*/ 506412 h 102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8950" h="1022349">
                <a:moveTo>
                  <a:pt x="3028950" y="506412"/>
                </a:moveTo>
                <a:cubicBezTo>
                  <a:pt x="2783681" y="764380"/>
                  <a:pt x="2538412" y="1022349"/>
                  <a:pt x="2286000" y="1020762"/>
                </a:cubicBezTo>
                <a:cubicBezTo>
                  <a:pt x="2033588" y="1019175"/>
                  <a:pt x="1770062" y="666749"/>
                  <a:pt x="1514475" y="496887"/>
                </a:cubicBezTo>
                <a:cubicBezTo>
                  <a:pt x="1258888" y="327025"/>
                  <a:pt x="1004887" y="0"/>
                  <a:pt x="752475" y="1587"/>
                </a:cubicBezTo>
                <a:cubicBezTo>
                  <a:pt x="500063" y="3174"/>
                  <a:pt x="250031" y="254793"/>
                  <a:pt x="0" y="506412"/>
                </a:cubicBezTo>
              </a:path>
            </a:pathLst>
          </a:cu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4772025" y="2425700"/>
            <a:ext cx="3143250" cy="1042987"/>
          </a:xfrm>
          <a:custGeom>
            <a:avLst/>
            <a:gdLst>
              <a:gd name="connsiteX0" fmla="*/ 0 w 3143250"/>
              <a:gd name="connsiteY0" fmla="*/ 527050 h 1042987"/>
              <a:gd name="connsiteX1" fmla="*/ 733425 w 3143250"/>
              <a:gd name="connsiteY1" fmla="*/ 1041400 h 1042987"/>
              <a:gd name="connsiteX2" fmla="*/ 1495425 w 3143250"/>
              <a:gd name="connsiteY2" fmla="*/ 517525 h 1042987"/>
              <a:gd name="connsiteX3" fmla="*/ 2247900 w 3143250"/>
              <a:gd name="connsiteY3" fmla="*/ 22225 h 1042987"/>
              <a:gd name="connsiteX4" fmla="*/ 3143250 w 3143250"/>
              <a:gd name="connsiteY4" fmla="*/ 650875 h 1042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3250" h="1042987">
                <a:moveTo>
                  <a:pt x="0" y="527050"/>
                </a:moveTo>
                <a:cubicBezTo>
                  <a:pt x="242094" y="785018"/>
                  <a:pt x="484188" y="1042987"/>
                  <a:pt x="733425" y="1041400"/>
                </a:cubicBezTo>
                <a:cubicBezTo>
                  <a:pt x="982662" y="1039813"/>
                  <a:pt x="1243013" y="687388"/>
                  <a:pt x="1495425" y="517525"/>
                </a:cubicBezTo>
                <a:cubicBezTo>
                  <a:pt x="1747838" y="347663"/>
                  <a:pt x="1973263" y="0"/>
                  <a:pt x="2247900" y="22225"/>
                </a:cubicBezTo>
                <a:cubicBezTo>
                  <a:pt x="2522537" y="44450"/>
                  <a:pt x="2832893" y="347662"/>
                  <a:pt x="3143250" y="650875"/>
                </a:cubicBezTo>
              </a:path>
            </a:pathLst>
          </a:cu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x+a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054617"/>
          </a:xfrm>
        </p:spPr>
        <p:txBody>
          <a:bodyPr>
            <a:normAutofit/>
          </a:bodyPr>
          <a:lstStyle/>
          <a:p>
            <a:r>
              <a:rPr lang="en-US" sz="1600" dirty="0" smtClean="0"/>
              <a:t>                                       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sin(x+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π/6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                        y       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                       1</a:t>
            </a:r>
          </a:p>
          <a:p>
            <a:pPr>
              <a:buNone/>
            </a:pPr>
            <a:r>
              <a:rPr lang="en-US" sz="1600" dirty="0" smtClean="0"/>
              <a:t>                             -</a:t>
            </a:r>
            <a:r>
              <a:rPr lang="el-GR" sz="1600" dirty="0" smtClean="0"/>
              <a:t>π</a:t>
            </a:r>
            <a:r>
              <a:rPr lang="en-US" sz="1600" dirty="0" smtClean="0"/>
              <a:t>                                                    </a:t>
            </a:r>
            <a:r>
              <a:rPr lang="ru-RU" sz="1600" dirty="0" smtClean="0"/>
              <a:t>    </a:t>
            </a:r>
            <a:r>
              <a:rPr lang="en-US" sz="1600" dirty="0" smtClean="0"/>
              <a:t> </a:t>
            </a:r>
            <a:r>
              <a:rPr lang="el-GR" sz="1600" dirty="0" smtClean="0"/>
              <a:t>π</a:t>
            </a:r>
            <a:r>
              <a:rPr lang="en-US" sz="1600" dirty="0" smtClean="0"/>
              <a:t>                          2</a:t>
            </a:r>
            <a:r>
              <a:rPr lang="el-GR" sz="1600" dirty="0" smtClean="0"/>
              <a:t>π</a:t>
            </a:r>
            <a:r>
              <a:rPr lang="en-US" sz="1600" dirty="0" smtClean="0"/>
              <a:t>                                           </a:t>
            </a:r>
            <a:r>
              <a:rPr lang="ru-RU" sz="1600" dirty="0" err="1" smtClean="0"/>
              <a:t>х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-1       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                                                           </a:t>
            </a:r>
            <a:endParaRPr lang="ru-RU" sz="1600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96079" y="1835427"/>
            <a:ext cx="8140943" cy="2500330"/>
            <a:chOff x="2780" y="3794"/>
            <a:chExt cx="4721" cy="2430"/>
          </a:xfrm>
        </p:grpSpPr>
        <p:cxnSp>
          <p:nvCxnSpPr>
            <p:cNvPr id="10" name="AutoShape 6"/>
            <p:cNvCxnSpPr>
              <a:cxnSpLocks noChangeShapeType="1"/>
            </p:cNvCxnSpPr>
            <p:nvPr/>
          </p:nvCxnSpPr>
          <p:spPr bwMode="auto">
            <a:xfrm>
              <a:off x="2780" y="4883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1" name="AutoShape 7"/>
            <p:cNvCxnSpPr>
              <a:cxnSpLocks noChangeShapeType="1"/>
            </p:cNvCxnSpPr>
            <p:nvPr/>
          </p:nvCxnSpPr>
          <p:spPr bwMode="auto">
            <a:xfrm flipV="1">
              <a:off x="4320" y="379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2" name="Полилиния 11"/>
          <p:cNvSpPr/>
          <p:nvPr/>
        </p:nvSpPr>
        <p:spPr>
          <a:xfrm>
            <a:off x="207034" y="2428868"/>
            <a:ext cx="7722552" cy="1047979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-41294" y="2425769"/>
            <a:ext cx="7722552" cy="1038951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3000373"/>
            <a:ext cx="123825" cy="44767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2664740" y="1785926"/>
            <a:ext cx="341175" cy="2528103"/>
            <a:chOff x="2664740" y="1785926"/>
            <a:chExt cx="341175" cy="2528103"/>
          </a:xfrm>
        </p:grpSpPr>
        <p:cxnSp>
          <p:nvCxnSpPr>
            <p:cNvPr id="14" name="Прямая со стрелкой 13"/>
            <p:cNvCxnSpPr/>
            <p:nvPr/>
          </p:nvCxnSpPr>
          <p:spPr>
            <a:xfrm rot="5400000" flipH="1" flipV="1">
              <a:off x="1774807" y="3082921"/>
              <a:ext cx="2456665" cy="5551"/>
            </a:xfrm>
            <a:prstGeom prst="straightConnector1">
              <a:avLst/>
            </a:prstGeom>
            <a:ln>
              <a:solidFill>
                <a:schemeClr val="tx1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6050" y="1785926"/>
              <a:ext cx="161925" cy="276225"/>
            </a:xfrm>
            <a:prstGeom prst="rect">
              <a:avLst/>
            </a:prstGeom>
            <a:noFill/>
          </p:spPr>
        </p:pic>
        <p:pic>
          <p:nvPicPr>
            <p:cNvPr id="19457" name="Picture 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64740" y="2500306"/>
              <a:ext cx="302553" cy="43338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429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                 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 sin x + 1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          2)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 sin x - 2 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                    </a:t>
            </a:r>
            <a:r>
              <a:rPr lang="ru-RU" sz="1600" dirty="0" smtClean="0"/>
              <a:t>  </a:t>
            </a:r>
            <a:r>
              <a:rPr lang="en-US" sz="1600" dirty="0" smtClean="0"/>
              <a:t>   y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                        1                                                                                      </a:t>
            </a:r>
            <a:r>
              <a:rPr lang="ru-RU" sz="1600" dirty="0" smtClean="0"/>
              <a:t>    </a:t>
            </a:r>
            <a:r>
              <a:rPr lang="en-US" sz="1600" dirty="0" smtClean="0"/>
              <a:t>     x'  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-</a:t>
            </a:r>
            <a:r>
              <a:rPr lang="el-GR" sz="1600" dirty="0" smtClean="0"/>
              <a:t>π</a:t>
            </a:r>
            <a:r>
              <a:rPr lang="en-US" sz="1600" dirty="0" smtClean="0"/>
              <a:t>                             0                          </a:t>
            </a:r>
            <a:r>
              <a:rPr lang="el-GR" sz="1600" dirty="0" smtClean="0"/>
              <a:t>π</a:t>
            </a:r>
            <a:r>
              <a:rPr lang="en-US" sz="1600" dirty="0" smtClean="0"/>
              <a:t>                            2</a:t>
            </a:r>
            <a:r>
              <a:rPr lang="el-GR" sz="1600" dirty="0" smtClean="0"/>
              <a:t>π</a:t>
            </a:r>
            <a:r>
              <a:rPr lang="en-US" sz="1600" dirty="0" smtClean="0"/>
              <a:t>                           </a:t>
            </a:r>
            <a:r>
              <a:rPr lang="ru-RU" sz="1600" dirty="0" smtClean="0"/>
              <a:t>       </a:t>
            </a:r>
            <a:r>
              <a:rPr lang="en-US" sz="1600" dirty="0" smtClean="0"/>
              <a:t>   x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-2                                                                                             </a:t>
            </a:r>
            <a:r>
              <a:rPr lang="ru-RU" sz="1600" dirty="0" smtClean="0"/>
              <a:t>  </a:t>
            </a:r>
            <a:r>
              <a:rPr lang="en-US" sz="1600" dirty="0" smtClean="0"/>
              <a:t>   x''                                                                                                             </a:t>
            </a:r>
            <a:endParaRPr lang="ru-RU" sz="1600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96903" y="1738850"/>
            <a:ext cx="8140944" cy="2592935"/>
            <a:chOff x="2788" y="3673"/>
            <a:chExt cx="4721" cy="2520"/>
          </a:xfrm>
        </p:grpSpPr>
        <p:cxnSp>
          <p:nvCxnSpPr>
            <p:cNvPr id="9" name="AutoShape 6"/>
            <p:cNvCxnSpPr>
              <a:cxnSpLocks noChangeShapeType="1"/>
            </p:cNvCxnSpPr>
            <p:nvPr/>
          </p:nvCxnSpPr>
          <p:spPr bwMode="auto">
            <a:xfrm>
              <a:off x="2788" y="4850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" name="AutoShape 7"/>
            <p:cNvCxnSpPr>
              <a:cxnSpLocks noChangeShapeType="1"/>
            </p:cNvCxnSpPr>
            <p:nvPr/>
          </p:nvCxnSpPr>
          <p:spPr bwMode="auto">
            <a:xfrm rot="5400000" flipH="1" flipV="1">
              <a:off x="3189" y="4931"/>
              <a:ext cx="2520" cy="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1" name="Полилиния 10"/>
          <p:cNvSpPr/>
          <p:nvPr/>
        </p:nvSpPr>
        <p:spPr>
          <a:xfrm>
            <a:off x="207034" y="2428868"/>
            <a:ext cx="7722552" cy="1047979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214282" y="1928802"/>
            <a:ext cx="7722552" cy="1038951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214282" y="3429000"/>
            <a:ext cx="7722552" cy="1047979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AutoShape 6"/>
          <p:cNvCxnSpPr>
            <a:cxnSpLocks noChangeShapeType="1"/>
          </p:cNvCxnSpPr>
          <p:nvPr/>
        </p:nvCxnSpPr>
        <p:spPr bwMode="auto">
          <a:xfrm>
            <a:off x="290092" y="3956565"/>
            <a:ext cx="8140944" cy="1029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lgDash"/>
            <a:round/>
            <a:headEnd/>
            <a:tailEnd type="triangle" w="med" len="med"/>
          </a:ln>
        </p:spPr>
      </p:cxnSp>
      <p:cxnSp>
        <p:nvCxnSpPr>
          <p:cNvPr id="19" name="Прямая со стрелкой 18"/>
          <p:cNvCxnSpPr/>
          <p:nvPr/>
        </p:nvCxnSpPr>
        <p:spPr>
          <a:xfrm>
            <a:off x="269763" y="2445488"/>
            <a:ext cx="7929618" cy="1588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Построение графиков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y=sin(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x+m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)+n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1)y=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sin x ;   2)y=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sin(x+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π/6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);    3)y=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sin(x-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π/3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);     4)y=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sinx+1;    5)y=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sinx-3/2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</a:t>
            </a:r>
            <a:r>
              <a:rPr lang="en-US" sz="1600" dirty="0" smtClean="0"/>
              <a:t>y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</a:t>
            </a:r>
            <a:r>
              <a:rPr lang="en-US" sz="1600" dirty="0" smtClean="0"/>
              <a:t>1</a:t>
            </a:r>
          </a:p>
          <a:p>
            <a:pPr>
              <a:buNone/>
            </a:pPr>
            <a:r>
              <a:rPr lang="en-US" sz="1600" dirty="0" smtClean="0"/>
              <a:t>                            -</a:t>
            </a:r>
            <a:r>
              <a:rPr lang="el-GR" sz="1600" dirty="0" smtClean="0"/>
              <a:t>π</a:t>
            </a:r>
            <a:r>
              <a:rPr lang="en-US" sz="1600" dirty="0" smtClean="0"/>
              <a:t>                             0                           </a:t>
            </a:r>
            <a:r>
              <a:rPr lang="el-GR" sz="1600" dirty="0" smtClean="0"/>
              <a:t>π</a:t>
            </a:r>
            <a:r>
              <a:rPr lang="en-US" sz="1600" dirty="0" smtClean="0"/>
              <a:t>                          2</a:t>
            </a:r>
            <a:r>
              <a:rPr lang="el-GR" sz="1600" dirty="0" smtClean="0"/>
              <a:t>π</a:t>
            </a:r>
            <a:r>
              <a:rPr lang="en-US" sz="1600" dirty="0" smtClean="0"/>
              <a:t>                           3</a:t>
            </a:r>
            <a:r>
              <a:rPr lang="el-GR" sz="1600" dirty="0" smtClean="0"/>
              <a:t>π</a:t>
            </a:r>
            <a:r>
              <a:rPr lang="en-US" sz="1600" dirty="0" smtClean="0"/>
              <a:t>            x    </a:t>
            </a:r>
            <a:r>
              <a:rPr lang="en-US" sz="2400" dirty="0" smtClean="0"/>
              <a:t>   </a:t>
            </a:r>
            <a:endParaRPr lang="ru-RU" sz="2400" dirty="0"/>
          </a:p>
        </p:txBody>
      </p:sp>
      <p:sp>
        <p:nvSpPr>
          <p:cNvPr id="8" name="Полилиния 7"/>
          <p:cNvSpPr/>
          <p:nvPr/>
        </p:nvSpPr>
        <p:spPr>
          <a:xfrm>
            <a:off x="207034" y="2428868"/>
            <a:ext cx="7722552" cy="1069244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613609" y="1846060"/>
            <a:ext cx="8140943" cy="2500330"/>
            <a:chOff x="2784" y="3794"/>
            <a:chExt cx="4721" cy="2430"/>
          </a:xfrm>
        </p:grpSpPr>
        <p:cxnSp>
          <p:nvCxnSpPr>
            <p:cNvPr id="10" name="AutoShape 6"/>
            <p:cNvCxnSpPr>
              <a:cxnSpLocks noChangeShapeType="1"/>
            </p:cNvCxnSpPr>
            <p:nvPr/>
          </p:nvCxnSpPr>
          <p:spPr bwMode="auto">
            <a:xfrm>
              <a:off x="2784" y="4868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1" name="AutoShape 7"/>
            <p:cNvCxnSpPr>
              <a:cxnSpLocks noChangeShapeType="1"/>
            </p:cNvCxnSpPr>
            <p:nvPr/>
          </p:nvCxnSpPr>
          <p:spPr bwMode="auto">
            <a:xfrm flipV="1">
              <a:off x="4320" y="379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3" name="Полилиния 12"/>
          <p:cNvSpPr/>
          <p:nvPr/>
        </p:nvSpPr>
        <p:spPr>
          <a:xfrm>
            <a:off x="214282" y="2428868"/>
            <a:ext cx="7722552" cy="1038951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214282" y="2428868"/>
            <a:ext cx="7722552" cy="1038951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214282" y="2428868"/>
            <a:ext cx="7722552" cy="1038951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214282" y="2428868"/>
            <a:ext cx="7722552" cy="1038951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2361 0 " pathEditMode="relative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521 0 " pathEditMode="relative" ptsTypes="AA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7361 " pathEditMode="relative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551 " pathEditMode="relative" ptsTypes="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929618" cy="582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её свойства и график.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1)D(y)=</a:t>
            </a:r>
          </a:p>
          <a:p>
            <a:pPr>
              <a:buNone/>
            </a:pPr>
            <a:r>
              <a:rPr lang="en-US" sz="2800" dirty="0" smtClean="0"/>
              <a:t>2)E(y)=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3)</a:t>
            </a:r>
            <a:r>
              <a:rPr lang="en-US" sz="2800" dirty="0" smtClean="0"/>
              <a:t>         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4)</a:t>
            </a:r>
            <a:r>
              <a:rPr lang="en-US" sz="2800" dirty="0" err="1" smtClean="0"/>
              <a:t>cos</a:t>
            </a:r>
            <a:r>
              <a:rPr lang="en-US" sz="2800" dirty="0" smtClean="0"/>
              <a:t>(-x)=</a:t>
            </a:r>
            <a:r>
              <a:rPr lang="en-US" sz="2800" dirty="0" err="1" smtClean="0"/>
              <a:t>cosx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5)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Возрастает на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Убывает на</a:t>
            </a:r>
          </a:p>
          <a:p>
            <a:pPr>
              <a:buNone/>
            </a:pPr>
            <a:r>
              <a:rPr lang="ru-RU" sz="2800" dirty="0" smtClean="0"/>
              <a:t>6)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Периодична</a:t>
            </a:r>
          </a:p>
          <a:p>
            <a:pPr>
              <a:buNone/>
            </a:pPr>
            <a:r>
              <a:rPr lang="ru-RU" sz="2800" dirty="0" smtClean="0"/>
              <a:t>   </a:t>
            </a:r>
            <a:endParaRPr lang="ru-RU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1000108"/>
            <a:ext cx="1362075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1500174"/>
            <a:ext cx="914400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1571612"/>
            <a:ext cx="1391809" cy="3571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000240"/>
            <a:ext cx="1000125" cy="40957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000240"/>
            <a:ext cx="400050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428868"/>
            <a:ext cx="971550" cy="40957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428868"/>
            <a:ext cx="171450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500438"/>
            <a:ext cx="928694" cy="4019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865271"/>
            <a:ext cx="1038225" cy="6762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9580" y="4506206"/>
            <a:ext cx="714375" cy="6762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24" name="Рисунок 23" descr="График.jpg"/>
          <p:cNvPicPr/>
          <p:nvPr/>
        </p:nvPicPr>
        <p:blipFill>
          <a:blip r:embed="rId12"/>
          <a:stretch>
            <a:fillRect/>
          </a:stretch>
        </p:blipFill>
        <p:spPr>
          <a:xfrm>
            <a:off x="4786314" y="1357298"/>
            <a:ext cx="3124220" cy="2809890"/>
          </a:xfrm>
          <a:prstGeom prst="rect">
            <a:avLst/>
          </a:prstGeom>
        </p:spPr>
      </p:pic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786314" y="2046913"/>
            <a:ext cx="2998787" cy="1543050"/>
            <a:chOff x="2780" y="3755"/>
            <a:chExt cx="4721" cy="2430"/>
          </a:xfrm>
        </p:grpSpPr>
        <p:cxnSp>
          <p:nvCxnSpPr>
            <p:cNvPr id="26" name="AutoShape 27"/>
            <p:cNvCxnSpPr>
              <a:cxnSpLocks noChangeShapeType="1"/>
            </p:cNvCxnSpPr>
            <p:nvPr/>
          </p:nvCxnSpPr>
          <p:spPr bwMode="auto">
            <a:xfrm>
              <a:off x="2780" y="4883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7" name="AutoShape 28"/>
            <p:cNvCxnSpPr>
              <a:cxnSpLocks noChangeShapeType="1"/>
            </p:cNvCxnSpPr>
            <p:nvPr/>
          </p:nvCxnSpPr>
          <p:spPr bwMode="auto">
            <a:xfrm flipV="1">
              <a:off x="5404" y="3755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857364"/>
            <a:ext cx="142876" cy="266699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2500306"/>
            <a:ext cx="142876" cy="266700"/>
          </a:xfrm>
          <a:prstGeom prst="rect">
            <a:avLst/>
          </a:prstGeom>
          <a:noFill/>
        </p:spPr>
      </p:pic>
      <p:pic>
        <p:nvPicPr>
          <p:cNvPr id="32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143116"/>
            <a:ext cx="91042" cy="217491"/>
          </a:xfrm>
          <a:prstGeom prst="rect">
            <a:avLst/>
          </a:prstGeom>
          <a:noFill/>
        </p:spPr>
      </p:pic>
      <p:pic>
        <p:nvPicPr>
          <p:cNvPr id="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3143248"/>
            <a:ext cx="260496" cy="266699"/>
          </a:xfrm>
          <a:prstGeom prst="rect">
            <a:avLst/>
          </a:prstGeom>
          <a:noFill/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2857496"/>
            <a:ext cx="123825" cy="447675"/>
          </a:xfrm>
          <a:prstGeom prst="rect">
            <a:avLst/>
          </a:prstGeom>
          <a:noFill/>
        </p:spPr>
      </p:pic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2857496"/>
            <a:ext cx="323849" cy="469250"/>
          </a:xfrm>
          <a:prstGeom prst="rect">
            <a:avLst/>
          </a:prstGeom>
          <a:noFill/>
        </p:spPr>
      </p:pic>
      <p:sp>
        <p:nvSpPr>
          <p:cNvPr id="38" name="Овал 37"/>
          <p:cNvSpPr/>
          <p:nvPr/>
        </p:nvSpPr>
        <p:spPr>
          <a:xfrm>
            <a:off x="5715008" y="2714620"/>
            <a:ext cx="71438" cy="7143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7143768" y="2714620"/>
            <a:ext cx="71438" cy="7143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6429388" y="2285992"/>
            <a:ext cx="71438" cy="7143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5715008" y="2300177"/>
            <a:ext cx="1451336" cy="485881"/>
          </a:xfrm>
          <a:custGeom>
            <a:avLst/>
            <a:gdLst>
              <a:gd name="connsiteX0" fmla="*/ 0 w 1414130"/>
              <a:gd name="connsiteY0" fmla="*/ 474921 h 474921"/>
              <a:gd name="connsiteX1" fmla="*/ 712381 w 1414130"/>
              <a:gd name="connsiteY1" fmla="*/ 7088 h 474921"/>
              <a:gd name="connsiteX2" fmla="*/ 1414130 w 1414130"/>
              <a:gd name="connsiteY2" fmla="*/ 432390 h 47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4130" h="474921">
                <a:moveTo>
                  <a:pt x="0" y="474921"/>
                </a:moveTo>
                <a:cubicBezTo>
                  <a:pt x="238346" y="244548"/>
                  <a:pt x="476693" y="14176"/>
                  <a:pt x="712381" y="7088"/>
                </a:cubicBezTo>
                <a:cubicBezTo>
                  <a:pt x="948069" y="0"/>
                  <a:pt x="1181099" y="216195"/>
                  <a:pt x="1414130" y="432390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572140"/>
            <a:ext cx="933450" cy="40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02713" y="1823140"/>
            <a:ext cx="8140943" cy="2500330"/>
            <a:chOff x="2780" y="3794"/>
            <a:chExt cx="4721" cy="2430"/>
          </a:xfrm>
        </p:grpSpPr>
        <p:cxnSp>
          <p:nvCxnSpPr>
            <p:cNvPr id="28678" name="AutoShape 6"/>
            <p:cNvCxnSpPr>
              <a:cxnSpLocks noChangeShapeType="1"/>
            </p:cNvCxnSpPr>
            <p:nvPr/>
          </p:nvCxnSpPr>
          <p:spPr bwMode="auto">
            <a:xfrm>
              <a:off x="2780" y="4883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679" name="AutoShape 7"/>
            <p:cNvCxnSpPr>
              <a:cxnSpLocks noChangeShapeType="1"/>
            </p:cNvCxnSpPr>
            <p:nvPr/>
          </p:nvCxnSpPr>
          <p:spPr bwMode="auto">
            <a:xfrm flipV="1">
              <a:off x="4320" y="379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2214546" y="274638"/>
            <a:ext cx="4643470" cy="439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y=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x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19749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у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1</a:t>
            </a:r>
          </a:p>
          <a:p>
            <a:pPr>
              <a:buNone/>
            </a:pPr>
            <a:r>
              <a:rPr lang="ru-RU" sz="1800" dirty="0" smtClean="0"/>
              <a:t>                           </a:t>
            </a:r>
            <a:r>
              <a:rPr lang="ru-RU" sz="1600" dirty="0" smtClean="0"/>
              <a:t>   </a:t>
            </a:r>
            <a:r>
              <a:rPr lang="ru-RU" sz="1800" dirty="0" smtClean="0"/>
              <a:t>      </a:t>
            </a:r>
            <a:r>
              <a:rPr lang="ru-RU" sz="1600" dirty="0" smtClean="0"/>
              <a:t>-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                   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2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3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</a:t>
            </a:r>
            <a:r>
              <a:rPr lang="ru-RU" sz="1600" dirty="0" err="1" smtClean="0"/>
              <a:t>х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   -</a:t>
            </a:r>
            <a:r>
              <a:rPr lang="el-GR" sz="1600" dirty="0" smtClean="0"/>
              <a:t>π</a:t>
            </a:r>
            <a:r>
              <a:rPr lang="ru-RU" sz="1600" dirty="0" smtClean="0"/>
              <a:t>                            0         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3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        5</a:t>
            </a:r>
            <a:r>
              <a:rPr lang="el-GR" sz="1600" dirty="0" smtClean="0"/>
              <a:t>π/2</a:t>
            </a:r>
            <a:r>
              <a:rPr lang="ru-RU" sz="1600" dirty="0" smtClean="0"/>
              <a:t>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-1                                                                            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16" name="Полилиния 15"/>
          <p:cNvSpPr/>
          <p:nvPr/>
        </p:nvSpPr>
        <p:spPr>
          <a:xfrm>
            <a:off x="207034" y="2429774"/>
            <a:ext cx="7694762" cy="1038045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04005" y="2445488"/>
            <a:ext cx="7715304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08658" y="3466214"/>
            <a:ext cx="778674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571612"/>
            <a:ext cx="1743075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46 0 " pathEditMode="relative" ptsTypes="AA"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/>
          <p:nvPr/>
        </p:nvGrpSpPr>
        <p:grpSpPr>
          <a:xfrm>
            <a:off x="202019" y="1428736"/>
            <a:ext cx="8603270" cy="3053301"/>
            <a:chOff x="202019" y="1428736"/>
            <a:chExt cx="8603270" cy="3053301"/>
          </a:xfrm>
        </p:grpSpPr>
        <p:pic>
          <p:nvPicPr>
            <p:cNvPr id="5" name="Рисунок 4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02019" y="1428736"/>
              <a:ext cx="3327491" cy="3053301"/>
            </a:xfrm>
            <a:prstGeom prst="rect">
              <a:avLst/>
            </a:prstGeom>
          </p:spPr>
        </p:pic>
        <p:pic>
          <p:nvPicPr>
            <p:cNvPr id="6" name="Рисунок 5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1428736"/>
              <a:ext cx="3304595" cy="3053301"/>
            </a:xfrm>
            <a:prstGeom prst="rect">
              <a:avLst/>
            </a:prstGeom>
          </p:spPr>
        </p:pic>
        <p:pic>
          <p:nvPicPr>
            <p:cNvPr id="7" name="Рисунок 6" descr="График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1428736"/>
              <a:ext cx="3304595" cy="3053301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Построение графиков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x+m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)+n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1)y=-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x;        2)y=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(x-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π/4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)+1,5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                   y 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        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           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0                                                                x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-1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endParaRPr lang="ru-RU" sz="2000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02713" y="1833430"/>
            <a:ext cx="8140943" cy="2500330"/>
            <a:chOff x="2780" y="3804"/>
            <a:chExt cx="4721" cy="2430"/>
          </a:xfrm>
        </p:grpSpPr>
        <p:cxnSp>
          <p:nvCxnSpPr>
            <p:cNvPr id="9" name="AutoShape 6"/>
            <p:cNvCxnSpPr>
              <a:cxnSpLocks noChangeShapeType="1"/>
            </p:cNvCxnSpPr>
            <p:nvPr/>
          </p:nvCxnSpPr>
          <p:spPr bwMode="auto">
            <a:xfrm>
              <a:off x="2780" y="4883"/>
              <a:ext cx="472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" name="AutoShape 7"/>
            <p:cNvCxnSpPr>
              <a:cxnSpLocks noChangeShapeType="1"/>
            </p:cNvCxnSpPr>
            <p:nvPr/>
          </p:nvCxnSpPr>
          <p:spPr bwMode="auto">
            <a:xfrm flipV="1">
              <a:off x="5055" y="3804"/>
              <a:ext cx="1" cy="24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1" name="Полилиния 10"/>
          <p:cNvSpPr/>
          <p:nvPr/>
        </p:nvSpPr>
        <p:spPr>
          <a:xfrm>
            <a:off x="714348" y="2428868"/>
            <a:ext cx="7694762" cy="1038045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2700">
            <a:solidFill>
              <a:schemeClr val="tx1"/>
            </a:solidFill>
            <a:prstDash val="soli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 rot="10800000">
            <a:off x="622988" y="2434856"/>
            <a:ext cx="7694762" cy="1038045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4698" y="3028641"/>
            <a:ext cx="90978" cy="328922"/>
          </a:xfrm>
          <a:prstGeom prst="rect">
            <a:avLst/>
          </a:prstGeom>
          <a:noFill/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2928934"/>
            <a:ext cx="123825" cy="276225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3000372"/>
            <a:ext cx="171726" cy="357190"/>
          </a:xfrm>
          <a:prstGeom prst="rect">
            <a:avLst/>
          </a:prstGeom>
          <a:noFill/>
        </p:spPr>
      </p:pic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3000372"/>
            <a:ext cx="238125" cy="276225"/>
          </a:xfrm>
          <a:prstGeom prst="rect">
            <a:avLst/>
          </a:prstGeom>
          <a:noFill/>
        </p:spPr>
      </p:pic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000372"/>
            <a:ext cx="242887" cy="345930"/>
          </a:xfrm>
          <a:prstGeom prst="rect">
            <a:avLst/>
          </a:prstGeom>
          <a:noFill/>
        </p:spPr>
      </p:pic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7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928934"/>
            <a:ext cx="276225" cy="276225"/>
          </a:xfrm>
          <a:prstGeom prst="rect">
            <a:avLst/>
          </a:prstGeom>
          <a:noFill/>
        </p:spPr>
      </p:pic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17094" y="3071811"/>
            <a:ext cx="302238" cy="357190"/>
          </a:xfrm>
          <a:prstGeom prst="rect">
            <a:avLst/>
          </a:prstGeom>
          <a:noFill/>
        </p:spPr>
      </p:pic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31" name="Picture 1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928934"/>
            <a:ext cx="390525" cy="276225"/>
          </a:xfrm>
          <a:prstGeom prst="rect">
            <a:avLst/>
          </a:prstGeom>
          <a:noFill/>
        </p:spPr>
      </p:pic>
      <p:cxnSp>
        <p:nvCxnSpPr>
          <p:cNvPr id="29" name="AutoShape 7"/>
          <p:cNvCxnSpPr>
            <a:cxnSpLocks noChangeShapeType="1"/>
          </p:cNvCxnSpPr>
          <p:nvPr/>
        </p:nvCxnSpPr>
        <p:spPr bwMode="auto">
          <a:xfrm rot="5400000" flipH="1" flipV="1">
            <a:off x="3487189" y="2884685"/>
            <a:ext cx="2851742" cy="3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triangle" w="med" len="med"/>
          </a:ln>
        </p:spPr>
      </p:cxn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33" name="Picture 1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428736"/>
            <a:ext cx="161925" cy="276225"/>
          </a:xfrm>
          <a:prstGeom prst="rect">
            <a:avLst/>
          </a:prstGeom>
          <a:noFill/>
        </p:spPr>
      </p:pic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Полилиния 35"/>
          <p:cNvSpPr/>
          <p:nvPr/>
        </p:nvSpPr>
        <p:spPr>
          <a:xfrm>
            <a:off x="1100094" y="1649382"/>
            <a:ext cx="7694762" cy="1038045"/>
          </a:xfrm>
          <a:custGeom>
            <a:avLst/>
            <a:gdLst>
              <a:gd name="connsiteX0" fmla="*/ 0 w 7694762"/>
              <a:gd name="connsiteY0" fmla="*/ 529086 h 1038045"/>
              <a:gd name="connsiteX1" fmla="*/ 759124 w 7694762"/>
              <a:gd name="connsiteY1" fmla="*/ 28754 h 1038045"/>
              <a:gd name="connsiteX2" fmla="*/ 1526875 w 7694762"/>
              <a:gd name="connsiteY2" fmla="*/ 520460 h 1038045"/>
              <a:gd name="connsiteX3" fmla="*/ 2277374 w 7694762"/>
              <a:gd name="connsiteY3" fmla="*/ 1020792 h 1038045"/>
              <a:gd name="connsiteX4" fmla="*/ 3053751 w 7694762"/>
              <a:gd name="connsiteY4" fmla="*/ 511834 h 1038045"/>
              <a:gd name="connsiteX5" fmla="*/ 3812875 w 7694762"/>
              <a:gd name="connsiteY5" fmla="*/ 20128 h 1038045"/>
              <a:gd name="connsiteX6" fmla="*/ 4563374 w 7694762"/>
              <a:gd name="connsiteY6" fmla="*/ 520460 h 1038045"/>
              <a:gd name="connsiteX7" fmla="*/ 5296619 w 7694762"/>
              <a:gd name="connsiteY7" fmla="*/ 1038045 h 1038045"/>
              <a:gd name="connsiteX8" fmla="*/ 6055743 w 7694762"/>
              <a:gd name="connsiteY8" fmla="*/ 520460 h 1038045"/>
              <a:gd name="connsiteX9" fmla="*/ 6823494 w 7694762"/>
              <a:gd name="connsiteY9" fmla="*/ 20128 h 1038045"/>
              <a:gd name="connsiteX10" fmla="*/ 7694762 w 7694762"/>
              <a:gd name="connsiteY10" fmla="*/ 641230 h 10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94762" h="1038045">
                <a:moveTo>
                  <a:pt x="0" y="529086"/>
                </a:moveTo>
                <a:cubicBezTo>
                  <a:pt x="252322" y="279639"/>
                  <a:pt x="504645" y="30192"/>
                  <a:pt x="759124" y="28754"/>
                </a:cubicBezTo>
                <a:cubicBezTo>
                  <a:pt x="1013603" y="27316"/>
                  <a:pt x="1273833" y="355120"/>
                  <a:pt x="1526875" y="520460"/>
                </a:cubicBezTo>
                <a:cubicBezTo>
                  <a:pt x="1779917" y="685800"/>
                  <a:pt x="2022895" y="1022230"/>
                  <a:pt x="2277374" y="1020792"/>
                </a:cubicBezTo>
                <a:cubicBezTo>
                  <a:pt x="2531853" y="1019354"/>
                  <a:pt x="3053751" y="511834"/>
                  <a:pt x="3053751" y="511834"/>
                </a:cubicBezTo>
                <a:cubicBezTo>
                  <a:pt x="3309668" y="345057"/>
                  <a:pt x="3561271" y="18690"/>
                  <a:pt x="3812875" y="20128"/>
                </a:cubicBezTo>
                <a:cubicBezTo>
                  <a:pt x="4064479" y="21566"/>
                  <a:pt x="4316083" y="350807"/>
                  <a:pt x="4563374" y="520460"/>
                </a:cubicBezTo>
                <a:cubicBezTo>
                  <a:pt x="4810665" y="690113"/>
                  <a:pt x="5047891" y="1038045"/>
                  <a:pt x="5296619" y="1038045"/>
                </a:cubicBezTo>
                <a:cubicBezTo>
                  <a:pt x="5545347" y="1038045"/>
                  <a:pt x="5801264" y="690113"/>
                  <a:pt x="6055743" y="520460"/>
                </a:cubicBezTo>
                <a:cubicBezTo>
                  <a:pt x="6310222" y="350807"/>
                  <a:pt x="6550324" y="0"/>
                  <a:pt x="6823494" y="20128"/>
                </a:cubicBezTo>
                <a:cubicBezTo>
                  <a:pt x="7096664" y="40256"/>
                  <a:pt x="7395713" y="340743"/>
                  <a:pt x="7694762" y="641230"/>
                </a:cubicBezTo>
              </a:path>
            </a:pathLst>
          </a:custGeom>
          <a:ln w="19050">
            <a:solidFill>
              <a:srgbClr val="00B050"/>
            </a:solidFill>
            <a:prstDash val="soli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AutoShape 6"/>
          <p:cNvCxnSpPr>
            <a:cxnSpLocks noChangeShapeType="1"/>
          </p:cNvCxnSpPr>
          <p:nvPr/>
        </p:nvCxnSpPr>
        <p:spPr bwMode="auto">
          <a:xfrm>
            <a:off x="622870" y="2193290"/>
            <a:ext cx="8140943" cy="1029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 type="triangle" w="med" len="med"/>
          </a:ln>
        </p:spPr>
      </p:cxn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38" name="Picture 2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1928802"/>
            <a:ext cx="180975" cy="276225"/>
          </a:xfrm>
          <a:prstGeom prst="rect">
            <a:avLst/>
          </a:prstGeom>
          <a:noFill/>
        </p:spPr>
      </p:pic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40" name="Picture 2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000372"/>
            <a:ext cx="98797" cy="357190"/>
          </a:xfrm>
          <a:prstGeom prst="rect">
            <a:avLst/>
          </a:prstGeom>
          <a:noFill/>
        </p:spPr>
      </p:pic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42" name="Picture 26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2357430"/>
            <a:ext cx="142876" cy="341316"/>
          </a:xfrm>
          <a:prstGeom prst="rect">
            <a:avLst/>
          </a:prstGeom>
          <a:noFill/>
        </p:spPr>
      </p:pic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44" name="Picture 28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071678"/>
            <a:ext cx="266700" cy="276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679</Words>
  <Application>Microsoft Office PowerPoint</Application>
  <PresentationFormat>Экран (4:3)</PresentationFormat>
  <Paragraphs>219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Функция  y=sin x, график и свойства.</vt:lpstr>
      <vt:lpstr>Синусоида</vt:lpstr>
      <vt:lpstr>у = sin(x+a)</vt:lpstr>
      <vt:lpstr>у = sinx + a</vt:lpstr>
      <vt:lpstr>Построение графиков y=sin(x+m)+n</vt:lpstr>
      <vt:lpstr>Функция y = cos x, её свойства и график.</vt:lpstr>
      <vt:lpstr>y= cos x</vt:lpstr>
      <vt:lpstr>Построение графиков  y = cos(x+m)+n</vt:lpstr>
      <vt:lpstr>Наибольшее и наименьшее значения функции на промежутке</vt:lpstr>
      <vt:lpstr>Слайд 11</vt:lpstr>
      <vt:lpstr>Построение графиков  y=k · sin x  и y=k · cos x.</vt:lpstr>
      <vt:lpstr>Множество значений функции</vt:lpstr>
      <vt:lpstr> Функция y = tg x, её свойства и график </vt:lpstr>
      <vt:lpstr>Тангенсоида</vt:lpstr>
      <vt:lpstr>y = tg x </vt:lpstr>
      <vt:lpstr>Периодичность</vt:lpstr>
      <vt:lpstr> Построение графиков периодических функций</vt:lpstr>
      <vt:lpstr>  Построение графика  y = sin(kx+m)</vt:lpstr>
      <vt:lpstr>Графики  y=A·f(k·x+m)+B.</vt:lpstr>
      <vt:lpstr>. Построить графики: 1)y=2cos(2x-π/3)-0,5;  2)y=-sin3/2x+1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ггг</dc:title>
  <dc:creator>Александр</dc:creator>
  <cp:lastModifiedBy>Александр</cp:lastModifiedBy>
  <cp:revision>40</cp:revision>
  <dcterms:created xsi:type="dcterms:W3CDTF">2010-11-18T17:33:24Z</dcterms:created>
  <dcterms:modified xsi:type="dcterms:W3CDTF">2010-12-21T17:18:57Z</dcterms:modified>
</cp:coreProperties>
</file>